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10058400" cy="7772400"/>
  <p:notesSz cx="10058400" cy="7772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328" y="-10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interSettings" Target="printerSettings/printerSettings1.bin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0A54F1-AF1B-DF44-B016-C633C8B588D2}" type="datetimeFigureOut">
              <a:rPr lang="en-US" smtClean="0"/>
              <a:t>9/15/16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43250" y="582613"/>
            <a:ext cx="3771900" cy="2914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6475" y="3692525"/>
            <a:ext cx="8045450" cy="34972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381875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97538" y="7381875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AEC0B-8282-4941-8E25-44E93FFE07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53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9/15/16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9/15/16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9/15/16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9/15/16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57200" y="1436369"/>
            <a:ext cx="9144000" cy="979169"/>
          </a:xfrm>
          <a:custGeom>
            <a:avLst/>
            <a:gdLst/>
            <a:ahLst/>
            <a:cxnLst/>
            <a:rect l="l" t="t" r="r" b="b"/>
            <a:pathLst>
              <a:path w="9144000" h="979169">
                <a:moveTo>
                  <a:pt x="0" y="0"/>
                </a:moveTo>
                <a:lnTo>
                  <a:pt x="0" y="979170"/>
                </a:lnTo>
                <a:lnTo>
                  <a:pt x="9144000" y="979169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9/15/16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85975" y="775350"/>
            <a:ext cx="6886448" cy="1118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93139" y="2156791"/>
            <a:ext cx="8072120" cy="33578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9/15/16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3.xml"/><Relationship Id="rId3" Type="http://schemas.openxmlformats.org/officeDocument/2006/relationships/hyperlink" Target="http://www.ea.nebraska.gov/PDFs/presentations/BusEthicsQuiz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47800" y="1371600"/>
            <a:ext cx="7252334" cy="51706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5730" marR="258445" algn="ctr">
              <a:lnSpc>
                <a:spcPct val="100000"/>
              </a:lnSpc>
              <a:tabLst>
                <a:tab pos="3117215" algn="l"/>
              </a:tabLst>
            </a:pPr>
            <a:r>
              <a:rPr lang="en-US" sz="4000" dirty="0">
                <a:latin typeface="Arial"/>
                <a:cs typeface="Arial"/>
              </a:rPr>
              <a:t>Chapter 4: Ethics</a:t>
            </a:r>
            <a:r>
              <a:rPr lang="en-US" sz="4000" spc="-10" dirty="0">
                <a:latin typeface="Arial"/>
                <a:cs typeface="Arial"/>
              </a:rPr>
              <a:t> </a:t>
            </a:r>
            <a:r>
              <a:rPr lang="en-US" sz="4000" dirty="0">
                <a:latin typeface="Arial"/>
                <a:cs typeface="Arial"/>
              </a:rPr>
              <a:t>Quiz:</a:t>
            </a:r>
            <a:r>
              <a:rPr lang="en-US" sz="4000" spc="-10" dirty="0">
                <a:latin typeface="Arial"/>
                <a:cs typeface="Arial"/>
              </a:rPr>
              <a:t> </a:t>
            </a:r>
          </a:p>
          <a:p>
            <a:pPr marL="125730" marR="258445" algn="ctr">
              <a:lnSpc>
                <a:spcPct val="100000"/>
              </a:lnSpc>
              <a:tabLst>
                <a:tab pos="3117215" algn="l"/>
              </a:tabLst>
            </a:pPr>
            <a:endParaRPr lang="en-US" sz="4000" dirty="0">
              <a:latin typeface="Arial"/>
              <a:cs typeface="Arial"/>
            </a:endParaRPr>
          </a:p>
          <a:p>
            <a:pPr marL="125730" marR="258445" algn="ctr">
              <a:lnSpc>
                <a:spcPct val="100000"/>
              </a:lnSpc>
              <a:tabLst>
                <a:tab pos="3117215" algn="l"/>
              </a:tabLst>
            </a:pPr>
            <a:r>
              <a:rPr lang="en-US" sz="4000" dirty="0">
                <a:latin typeface="Arial"/>
                <a:cs typeface="Arial"/>
              </a:rPr>
              <a:t>How Ethical</a:t>
            </a:r>
            <a:r>
              <a:rPr lang="en-US" sz="4000" spc="-25" dirty="0">
                <a:latin typeface="Arial"/>
                <a:cs typeface="Arial"/>
              </a:rPr>
              <a:t> </a:t>
            </a:r>
            <a:r>
              <a:rPr lang="en-US" sz="4000" dirty="0">
                <a:latin typeface="Arial"/>
                <a:cs typeface="Arial"/>
              </a:rPr>
              <a:t>Are</a:t>
            </a:r>
            <a:r>
              <a:rPr lang="en-US" sz="4000" spc="-5" dirty="0">
                <a:latin typeface="Arial"/>
                <a:cs typeface="Arial"/>
              </a:rPr>
              <a:t> </a:t>
            </a:r>
            <a:r>
              <a:rPr lang="en-US" sz="4000" dirty="0">
                <a:latin typeface="Arial"/>
                <a:cs typeface="Arial"/>
              </a:rPr>
              <a:t>You?</a:t>
            </a:r>
          </a:p>
          <a:p>
            <a:pPr marL="125730" marR="258445" algn="ctr">
              <a:lnSpc>
                <a:spcPct val="100000"/>
              </a:lnSpc>
              <a:tabLst>
                <a:tab pos="3117215" algn="l"/>
              </a:tabLst>
            </a:pPr>
            <a:endParaRPr lang="en-US" sz="4000" dirty="0">
              <a:latin typeface="Arial"/>
              <a:cs typeface="Arial"/>
            </a:endParaRPr>
          </a:p>
          <a:p>
            <a:pPr marL="125730" marR="258445" algn="ctr">
              <a:lnSpc>
                <a:spcPct val="100000"/>
              </a:lnSpc>
              <a:tabLst>
                <a:tab pos="3117215" algn="l"/>
              </a:tabLst>
            </a:pPr>
            <a:endParaRPr lang="en-US" sz="4000" dirty="0">
              <a:latin typeface="Arial"/>
              <a:cs typeface="Arial"/>
            </a:endParaRPr>
          </a:p>
          <a:p>
            <a:pPr marL="125730" marR="258445" algn="ctr">
              <a:lnSpc>
                <a:spcPct val="100000"/>
              </a:lnSpc>
              <a:tabLst>
                <a:tab pos="3117215" algn="l"/>
              </a:tabLst>
            </a:pPr>
            <a:endParaRPr lang="en-US" sz="4000" dirty="0">
              <a:latin typeface="Arial"/>
              <a:cs typeface="Arial"/>
            </a:endParaRPr>
          </a:p>
          <a:p>
            <a:pPr marL="12700" algn="ctr">
              <a:lnSpc>
                <a:spcPct val="100000"/>
              </a:lnSpc>
            </a:pPr>
            <a:r>
              <a:rPr lang="en-US" sz="3200" dirty="0">
                <a:latin typeface="Arial"/>
                <a:cs typeface="Arial"/>
              </a:rPr>
              <a:t>A</a:t>
            </a:r>
            <a:r>
              <a:rPr lang="en-US" sz="3200" spc="-10" dirty="0">
                <a:latin typeface="Arial"/>
                <a:cs typeface="Arial"/>
              </a:rPr>
              <a:t> </a:t>
            </a:r>
            <a:r>
              <a:rPr lang="en-US" sz="3200" dirty="0">
                <a:latin typeface="Arial"/>
                <a:cs typeface="Arial"/>
              </a:rPr>
              <a:t>Brief</a:t>
            </a:r>
            <a:r>
              <a:rPr lang="en-US" sz="3200" spc="-10" dirty="0">
                <a:latin typeface="Arial"/>
                <a:cs typeface="Arial"/>
              </a:rPr>
              <a:t> </a:t>
            </a:r>
            <a:r>
              <a:rPr lang="en-US" sz="3200" dirty="0">
                <a:latin typeface="Arial"/>
                <a:cs typeface="Arial"/>
              </a:rPr>
              <a:t>Exercise</a:t>
            </a:r>
            <a:r>
              <a:rPr lang="en-US" sz="3200" spc="-10" dirty="0">
                <a:latin typeface="Arial"/>
                <a:cs typeface="Arial"/>
              </a:rPr>
              <a:t> </a:t>
            </a:r>
            <a:r>
              <a:rPr lang="en-US" sz="3200" dirty="0">
                <a:latin typeface="Arial"/>
                <a:cs typeface="Arial"/>
              </a:rPr>
              <a:t>on</a:t>
            </a:r>
            <a:r>
              <a:rPr lang="en-US" sz="3200" spc="-10" dirty="0">
                <a:latin typeface="Arial"/>
                <a:cs typeface="Arial"/>
              </a:rPr>
              <a:t> </a:t>
            </a:r>
            <a:r>
              <a:rPr lang="en-US" sz="3200" dirty="0">
                <a:latin typeface="Arial"/>
                <a:cs typeface="Arial"/>
              </a:rPr>
              <a:t>Ethics</a:t>
            </a:r>
            <a:r>
              <a:rPr lang="en-US" sz="3200" spc="-10" dirty="0">
                <a:latin typeface="Arial"/>
                <a:cs typeface="Arial"/>
              </a:rPr>
              <a:t> </a:t>
            </a:r>
            <a:r>
              <a:rPr lang="en-US" sz="3200" dirty="0">
                <a:latin typeface="Arial"/>
                <a:cs typeface="Arial"/>
              </a:rPr>
              <a:t>in</a:t>
            </a:r>
            <a:r>
              <a:rPr lang="en-US" sz="3200" spc="-10" dirty="0">
                <a:latin typeface="Arial"/>
                <a:cs typeface="Arial"/>
              </a:rPr>
              <a:t> </a:t>
            </a:r>
            <a:r>
              <a:rPr lang="en-US" sz="3200" dirty="0">
                <a:latin typeface="Arial"/>
                <a:cs typeface="Arial"/>
              </a:rPr>
              <a:t>the</a:t>
            </a:r>
          </a:p>
          <a:p>
            <a:pPr marR="131445" algn="ctr">
              <a:lnSpc>
                <a:spcPct val="100000"/>
              </a:lnSpc>
            </a:pPr>
            <a:r>
              <a:rPr lang="en-US" sz="3200" dirty="0">
                <a:latin typeface="Arial"/>
                <a:cs typeface="Arial"/>
              </a:rPr>
              <a:t>Workplace</a:t>
            </a:r>
          </a:p>
          <a:p>
            <a:pPr marR="131445" algn="ctr">
              <a:lnSpc>
                <a:spcPct val="100000"/>
              </a:lnSpc>
            </a:pP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0600" y="775350"/>
            <a:ext cx="7924800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50670" marR="5080" indent="-1538605">
              <a:lnSpc>
                <a:spcPct val="100000"/>
              </a:lnSpc>
              <a:tabLst>
                <a:tab pos="3004185" algn="l"/>
              </a:tabLst>
            </a:pPr>
            <a:r>
              <a:rPr sz="4000" dirty="0"/>
              <a:t>Ethics</a:t>
            </a:r>
            <a:r>
              <a:rPr sz="4000" spc="-10" dirty="0"/>
              <a:t> </a:t>
            </a:r>
            <a:r>
              <a:rPr sz="4000" dirty="0" smtClean="0"/>
              <a:t>Quiz:</a:t>
            </a:r>
            <a:r>
              <a:rPr lang="en-US" sz="4000" dirty="0"/>
              <a:t> </a:t>
            </a:r>
            <a:r>
              <a:rPr sz="4000" dirty="0" smtClean="0"/>
              <a:t>How </a:t>
            </a:r>
            <a:r>
              <a:rPr sz="4000" dirty="0"/>
              <a:t>E</a:t>
            </a:r>
            <a:r>
              <a:rPr sz="4000" spc="-5" dirty="0"/>
              <a:t>t</a:t>
            </a:r>
            <a:r>
              <a:rPr sz="4000" dirty="0"/>
              <a:t>hical</a:t>
            </a:r>
            <a:r>
              <a:rPr sz="4000" spc="-25" dirty="0"/>
              <a:t> </a:t>
            </a:r>
            <a:r>
              <a:rPr sz="4000" dirty="0" smtClean="0"/>
              <a:t>A</a:t>
            </a:r>
            <a:r>
              <a:rPr sz="4000" spc="-5" dirty="0" smtClean="0"/>
              <a:t>r</a:t>
            </a:r>
            <a:r>
              <a:rPr sz="4000" dirty="0" smtClean="0"/>
              <a:t>e</a:t>
            </a:r>
            <a:r>
              <a:rPr lang="en-US" sz="4000" dirty="0" smtClean="0"/>
              <a:t> </a:t>
            </a:r>
            <a:r>
              <a:rPr sz="4000" dirty="0" smtClean="0"/>
              <a:t>You</a:t>
            </a:r>
            <a:r>
              <a:rPr sz="4000" dirty="0"/>
              <a:t>?</a:t>
            </a:r>
          </a:p>
        </p:txBody>
      </p:sp>
      <p:sp>
        <p:nvSpPr>
          <p:cNvPr id="3" name="object 3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90600" y="1828800"/>
            <a:ext cx="7729855" cy="52129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With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scandals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like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Enron and WorldCom cases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in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recent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years,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it's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become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all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more important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to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understand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rights,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 smtClean="0">
                <a:latin typeface="Arial"/>
                <a:cs typeface="Arial"/>
              </a:rPr>
              <a:t>wrongs </a:t>
            </a:r>
            <a:r>
              <a:rPr sz="2800" dirty="0">
                <a:latin typeface="Arial"/>
                <a:cs typeface="Arial"/>
              </a:rPr>
              <a:t>and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gray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areas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of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business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world</a:t>
            </a:r>
            <a:r>
              <a:rPr sz="2800" dirty="0" smtClean="0">
                <a:latin typeface="Arial"/>
                <a:cs typeface="Arial"/>
              </a:rPr>
              <a:t>.</a:t>
            </a:r>
            <a:endParaRPr lang="en-US" sz="2800" dirty="0" smtClean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tabLst>
                <a:tab pos="355600" algn="l"/>
              </a:tabLst>
            </a:pPr>
            <a:endParaRPr dirty="0">
              <a:latin typeface="Arial"/>
              <a:cs typeface="Arial"/>
            </a:endParaRPr>
          </a:p>
          <a:p>
            <a:pPr marL="355600" marR="43815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Mark the correct answer down on a </a:t>
            </a:r>
            <a:r>
              <a:rPr lang="en-US" sz="2800" dirty="0" smtClean="0">
                <a:latin typeface="Arial"/>
                <a:cs typeface="Arial"/>
              </a:rPr>
              <a:t>piece</a:t>
            </a:r>
            <a:r>
              <a:rPr sz="2800" dirty="0" smtClean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of paper as we will review </a:t>
            </a:r>
            <a:r>
              <a:rPr lang="en-US" sz="2800" dirty="0" smtClean="0">
                <a:latin typeface="Arial"/>
                <a:cs typeface="Arial"/>
              </a:rPr>
              <a:t>your results </a:t>
            </a:r>
            <a:r>
              <a:rPr sz="2800" dirty="0" smtClean="0">
                <a:latin typeface="Arial"/>
                <a:cs typeface="Arial"/>
              </a:rPr>
              <a:t>afterwards.</a:t>
            </a:r>
            <a:endParaRPr lang="en-US" sz="2800" dirty="0" smtClean="0">
              <a:latin typeface="Arial"/>
              <a:cs typeface="Arial"/>
            </a:endParaRPr>
          </a:p>
          <a:p>
            <a:pPr marL="12700" marR="438150">
              <a:lnSpc>
                <a:spcPct val="100000"/>
              </a:lnSpc>
              <a:spcBef>
                <a:spcPts val="670"/>
              </a:spcBef>
              <a:tabLst>
                <a:tab pos="355600" algn="l"/>
              </a:tabLst>
            </a:pPr>
            <a:endParaRPr dirty="0">
              <a:latin typeface="Arial"/>
              <a:cs typeface="Arial"/>
            </a:endParaRPr>
          </a:p>
          <a:p>
            <a:pPr marL="355600" marR="108585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5600" algn="l"/>
              </a:tabLst>
            </a:pPr>
            <a:r>
              <a:rPr sz="2800" b="1" i="1" u="heavy" dirty="0">
                <a:latin typeface="Arial"/>
                <a:cs typeface="Arial"/>
              </a:rPr>
              <a:t>Though more than one answer might seem</a:t>
            </a:r>
            <a:r>
              <a:rPr sz="2800" b="1" i="1" dirty="0">
                <a:latin typeface="Arial"/>
                <a:cs typeface="Arial"/>
              </a:rPr>
              <a:t> </a:t>
            </a:r>
            <a:r>
              <a:rPr sz="2800" b="1" i="1" u="heavy" spc="-5" dirty="0">
                <a:latin typeface="Arial"/>
                <a:cs typeface="Arial"/>
              </a:rPr>
              <a:t>pos</a:t>
            </a:r>
            <a:r>
              <a:rPr sz="2800" b="1" i="1" u="heavy" dirty="0">
                <a:latin typeface="Arial"/>
                <a:cs typeface="Arial"/>
              </a:rPr>
              <a:t>s</a:t>
            </a:r>
            <a:r>
              <a:rPr sz="2800" b="1" i="1" u="heavy" spc="-5" dirty="0">
                <a:latin typeface="Arial"/>
                <a:cs typeface="Arial"/>
              </a:rPr>
              <a:t>ib</a:t>
            </a:r>
            <a:r>
              <a:rPr sz="2800" b="1" i="1" u="heavy" dirty="0">
                <a:latin typeface="Arial"/>
                <a:cs typeface="Arial"/>
              </a:rPr>
              <a:t>l</a:t>
            </a:r>
            <a:r>
              <a:rPr sz="2800" b="1" i="1" u="heavy" spc="-5" dirty="0">
                <a:latin typeface="Arial"/>
                <a:cs typeface="Arial"/>
              </a:rPr>
              <a:t>e,</a:t>
            </a:r>
            <a:r>
              <a:rPr sz="2800" b="1" i="1" u="heavy" spc="-15" dirty="0">
                <a:latin typeface="Arial"/>
                <a:cs typeface="Arial"/>
              </a:rPr>
              <a:t> </a:t>
            </a:r>
            <a:r>
              <a:rPr sz="2800" b="1" i="1" u="heavy" spc="5" dirty="0">
                <a:latin typeface="Arial"/>
                <a:cs typeface="Arial"/>
              </a:rPr>
              <a:t>p</a:t>
            </a:r>
            <a:r>
              <a:rPr sz="2800" b="1" i="1" u="heavy" dirty="0">
                <a:latin typeface="Arial"/>
                <a:cs typeface="Arial"/>
              </a:rPr>
              <a:t>ick t</a:t>
            </a:r>
            <a:r>
              <a:rPr sz="2800" b="1" i="1" u="heavy" spc="-5" dirty="0">
                <a:latin typeface="Arial"/>
                <a:cs typeface="Arial"/>
              </a:rPr>
              <a:t>h</a:t>
            </a:r>
            <a:r>
              <a:rPr sz="2800" b="1" i="1" u="heavy" dirty="0">
                <a:latin typeface="Arial"/>
                <a:cs typeface="Arial"/>
              </a:rPr>
              <a:t>e </a:t>
            </a:r>
            <a:r>
              <a:rPr sz="2800" b="1" i="1" u="heavy" spc="-5" dirty="0">
                <a:latin typeface="Arial"/>
                <a:cs typeface="Arial"/>
              </a:rPr>
              <a:t>b</a:t>
            </a:r>
            <a:r>
              <a:rPr sz="2800" b="1" i="1" u="heavy" dirty="0">
                <a:latin typeface="Arial"/>
                <a:cs typeface="Arial"/>
              </a:rPr>
              <a:t>est answer to </a:t>
            </a:r>
            <a:r>
              <a:rPr sz="2800" b="1" i="1" u="heavy" spc="-5" dirty="0">
                <a:latin typeface="Arial"/>
                <a:cs typeface="Arial"/>
              </a:rPr>
              <a:t>th</a:t>
            </a:r>
            <a:r>
              <a:rPr sz="2800" b="1" i="1" u="heavy" dirty="0">
                <a:latin typeface="Arial"/>
                <a:cs typeface="Arial"/>
              </a:rPr>
              <a:t>e</a:t>
            </a:r>
            <a:r>
              <a:rPr sz="2800" b="1" i="1" dirty="0">
                <a:latin typeface="Arial"/>
                <a:cs typeface="Arial"/>
              </a:rPr>
              <a:t> </a:t>
            </a:r>
            <a:r>
              <a:rPr sz="2800" b="1" i="1" u="heavy" dirty="0">
                <a:latin typeface="Arial"/>
                <a:cs typeface="Arial"/>
              </a:rPr>
              <a:t>questions</a:t>
            </a:r>
            <a:r>
              <a:rPr sz="2800" b="1" i="1" u="heavy" spc="5" dirty="0">
                <a:latin typeface="Arial"/>
                <a:cs typeface="Arial"/>
              </a:rPr>
              <a:t> </a:t>
            </a:r>
            <a:r>
              <a:rPr sz="2800" b="1" i="1" u="heavy" dirty="0">
                <a:latin typeface="Arial"/>
                <a:cs typeface="Arial"/>
              </a:rPr>
              <a:t>provide</a:t>
            </a:r>
            <a:r>
              <a:rPr sz="2800" b="1" i="1" u="heavy" spc="-15" dirty="0">
                <a:latin typeface="Arial"/>
                <a:cs typeface="Arial"/>
              </a:rPr>
              <a:t>d</a:t>
            </a:r>
            <a:r>
              <a:rPr sz="2800" dirty="0">
                <a:latin typeface="Arial"/>
                <a:cs typeface="Arial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/>
          <a:p>
            <a:pPr marL="1640839">
              <a:lnSpc>
                <a:spcPct val="100000"/>
              </a:lnSpc>
            </a:pPr>
            <a:r>
              <a:rPr spc="-20" dirty="0" smtClean="0"/>
              <a:t>Ethics</a:t>
            </a:r>
            <a:r>
              <a:rPr spc="-5" dirty="0" smtClean="0"/>
              <a:t> </a:t>
            </a:r>
            <a:r>
              <a:rPr spc="-25" dirty="0" smtClean="0"/>
              <a:t>Quiz</a:t>
            </a:r>
            <a:r>
              <a:rPr spc="10" dirty="0" smtClean="0"/>
              <a:t> </a:t>
            </a:r>
            <a:r>
              <a:rPr spc="-25" dirty="0" smtClean="0"/>
              <a:t>#1</a:t>
            </a:r>
            <a:endParaRPr spc="-25" dirty="0"/>
          </a:p>
        </p:txBody>
      </p:sp>
      <p:sp>
        <p:nvSpPr>
          <p:cNvPr id="4" name="object 4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93139" y="2156791"/>
            <a:ext cx="8056245" cy="2382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Yo</a:t>
            </a:r>
            <a:r>
              <a:rPr sz="3200" spc="-20" dirty="0">
                <a:latin typeface="Arial"/>
                <a:cs typeface="Arial"/>
              </a:rPr>
              <a:t>u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are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engineering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office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manager</a:t>
            </a:r>
            <a:r>
              <a:rPr sz="3200" spc="-20" dirty="0">
                <a:latin typeface="Arial"/>
                <a:cs typeface="Arial"/>
              </a:rPr>
              <a:t> and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on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upper-leve</a:t>
            </a:r>
            <a:r>
              <a:rPr sz="3200" spc="-10" dirty="0">
                <a:latin typeface="Arial"/>
                <a:cs typeface="Arial"/>
              </a:rPr>
              <a:t>l </a:t>
            </a:r>
            <a:r>
              <a:rPr sz="3200" spc="-25" dirty="0">
                <a:latin typeface="Arial"/>
                <a:cs typeface="Arial"/>
              </a:rPr>
              <a:t>manage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has</a:t>
            </a:r>
            <a:r>
              <a:rPr sz="3200" spc="-20" dirty="0">
                <a:latin typeface="Arial"/>
                <a:cs typeface="Arial"/>
              </a:rPr>
              <a:t> repeatedly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use</a:t>
            </a:r>
            <a:r>
              <a:rPr sz="3200" spc="-20" dirty="0">
                <a:latin typeface="Arial"/>
                <a:cs typeface="Arial"/>
              </a:rPr>
              <a:t>d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c</a:t>
            </a:r>
            <a:r>
              <a:rPr sz="3200" spc="-25" dirty="0">
                <a:latin typeface="Arial"/>
                <a:cs typeface="Arial"/>
              </a:rPr>
              <a:t>ompan</a:t>
            </a:r>
            <a:r>
              <a:rPr sz="3200" spc="-20" dirty="0">
                <a:latin typeface="Arial"/>
                <a:cs typeface="Arial"/>
              </a:rPr>
              <a:t>y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credi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card</a:t>
            </a:r>
            <a:r>
              <a:rPr sz="3200" spc="-20" dirty="0">
                <a:latin typeface="Arial"/>
                <a:cs typeface="Arial"/>
              </a:rPr>
              <a:t> fo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persona</a:t>
            </a:r>
            <a:r>
              <a:rPr sz="3200" spc="-10" dirty="0">
                <a:latin typeface="Arial"/>
                <a:cs typeface="Arial"/>
              </a:rPr>
              <a:t>l </a:t>
            </a:r>
            <a:r>
              <a:rPr sz="3200" spc="-25" dirty="0">
                <a:latin typeface="Arial"/>
                <a:cs typeface="Arial"/>
              </a:rPr>
              <a:t>expenses</a:t>
            </a:r>
            <a:r>
              <a:rPr sz="3200" spc="-10" dirty="0">
                <a:latin typeface="Arial"/>
                <a:cs typeface="Arial"/>
              </a:rPr>
              <a:t>. </a:t>
            </a:r>
            <a:r>
              <a:rPr sz="3200" spc="-30" dirty="0">
                <a:latin typeface="Arial"/>
                <a:cs typeface="Arial"/>
              </a:rPr>
              <a:t>Ho</a:t>
            </a:r>
            <a:r>
              <a:rPr sz="3200" spc="-25" dirty="0">
                <a:latin typeface="Arial"/>
                <a:cs typeface="Arial"/>
              </a:rPr>
              <a:t>w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d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yo</a:t>
            </a:r>
            <a:r>
              <a:rPr sz="3200" spc="-20" dirty="0">
                <a:latin typeface="Arial"/>
                <a:cs typeface="Arial"/>
              </a:rPr>
              <a:t>u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handle</a:t>
            </a:r>
            <a:r>
              <a:rPr sz="3200" spc="-20" dirty="0">
                <a:latin typeface="Arial"/>
                <a:cs typeface="Arial"/>
              </a:rPr>
              <a:t> the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situation?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/>
          <a:p>
            <a:pPr marL="1640839">
              <a:lnSpc>
                <a:spcPct val="100000"/>
              </a:lnSpc>
            </a:pPr>
            <a:r>
              <a:rPr spc="-20" dirty="0"/>
              <a:t>Ethics</a:t>
            </a:r>
            <a:r>
              <a:rPr spc="-5" dirty="0"/>
              <a:t> </a:t>
            </a:r>
            <a:r>
              <a:rPr spc="-25" dirty="0"/>
              <a:t>Quiz</a:t>
            </a:r>
            <a:r>
              <a:rPr spc="10" dirty="0"/>
              <a:t> </a:t>
            </a:r>
            <a:r>
              <a:rPr spc="-25" dirty="0"/>
              <a:t>#1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0" y="437311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2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2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93139" y="2108023"/>
            <a:ext cx="8009255" cy="4333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4965" marR="5080" indent="-342265">
              <a:lnSpc>
                <a:spcPts val="346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a</a:t>
            </a:r>
            <a:r>
              <a:rPr sz="3200" spc="-15" dirty="0">
                <a:latin typeface="Arial"/>
                <a:cs typeface="Arial"/>
              </a:rPr>
              <a:t>) </a:t>
            </a:r>
            <a:r>
              <a:rPr sz="3200" spc="-10" dirty="0">
                <a:latin typeface="Arial"/>
                <a:cs typeface="Arial"/>
              </a:rPr>
              <a:t>I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d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nothing</a:t>
            </a:r>
            <a:r>
              <a:rPr sz="3200" spc="-10" dirty="0">
                <a:latin typeface="Arial"/>
                <a:cs typeface="Arial"/>
              </a:rPr>
              <a:t>.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Th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perso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5" dirty="0">
                <a:latin typeface="Arial"/>
                <a:cs typeface="Arial"/>
              </a:rPr>
              <a:t> i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highe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than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I </a:t>
            </a:r>
            <a:r>
              <a:rPr sz="3200" spc="-25" dirty="0">
                <a:latin typeface="Arial"/>
                <a:cs typeface="Arial"/>
              </a:rPr>
              <a:t>a</a:t>
            </a:r>
            <a:r>
              <a:rPr sz="3200" spc="-30" dirty="0">
                <a:latin typeface="Arial"/>
                <a:cs typeface="Arial"/>
              </a:rPr>
              <a:t>m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company</a:t>
            </a:r>
            <a:r>
              <a:rPr sz="3200" spc="-10" dirty="0">
                <a:latin typeface="Arial"/>
                <a:cs typeface="Arial"/>
              </a:rPr>
              <a:t>, </a:t>
            </a:r>
            <a:r>
              <a:rPr sz="3200" spc="-25" dirty="0">
                <a:latin typeface="Arial"/>
                <a:cs typeface="Arial"/>
              </a:rPr>
              <a:t>s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30" dirty="0">
                <a:latin typeface="Arial"/>
                <a:cs typeface="Arial"/>
              </a:rPr>
              <a:t>mus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5" dirty="0">
                <a:latin typeface="Arial"/>
                <a:cs typeface="Arial"/>
              </a:rPr>
              <a:t>b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OK.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3"/>
              </a:spcBef>
              <a:buFont typeface="Arial"/>
              <a:buChar char="•"/>
            </a:pPr>
            <a:endParaRPr sz="4300">
              <a:latin typeface="Times New Roman"/>
              <a:cs typeface="Times New Roman"/>
            </a:endParaRPr>
          </a:p>
          <a:p>
            <a:pPr marL="355600" marR="117475" indent="-342900">
              <a:lnSpc>
                <a:spcPts val="346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b</a:t>
            </a:r>
            <a:r>
              <a:rPr sz="3200" spc="-15" dirty="0">
                <a:latin typeface="Arial"/>
                <a:cs typeface="Arial"/>
              </a:rPr>
              <a:t>)</a:t>
            </a:r>
            <a:r>
              <a:rPr sz="3200" spc="-10" dirty="0">
                <a:latin typeface="Arial"/>
                <a:cs typeface="Arial"/>
              </a:rPr>
              <a:t> I </a:t>
            </a:r>
            <a:r>
              <a:rPr sz="3200" spc="-25" dirty="0">
                <a:latin typeface="Arial"/>
                <a:cs typeface="Arial"/>
              </a:rPr>
              <a:t>confron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perso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an</a:t>
            </a:r>
            <a:r>
              <a:rPr sz="3200" spc="-20" dirty="0">
                <a:latin typeface="Arial"/>
                <a:cs typeface="Arial"/>
              </a:rPr>
              <a:t>d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hop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tha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0" dirty="0">
                <a:latin typeface="Arial"/>
                <a:cs typeface="Arial"/>
              </a:rPr>
              <a:t>this</a:t>
            </a:r>
            <a:r>
              <a:rPr sz="3200" spc="-25" dirty="0">
                <a:latin typeface="Arial"/>
                <a:cs typeface="Arial"/>
              </a:rPr>
              <a:t> won</a:t>
            </a:r>
            <a:r>
              <a:rPr sz="3200" spc="-10" dirty="0">
                <a:latin typeface="Arial"/>
                <a:cs typeface="Arial"/>
              </a:rPr>
              <a:t>'t </a:t>
            </a:r>
            <a:r>
              <a:rPr sz="3200" spc="-20" dirty="0">
                <a:latin typeface="Arial"/>
                <a:cs typeface="Arial"/>
              </a:rPr>
              <a:t>threaten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35" dirty="0">
                <a:latin typeface="Arial"/>
                <a:cs typeface="Arial"/>
              </a:rPr>
              <a:t>m</a:t>
            </a:r>
            <a:r>
              <a:rPr sz="3200" spc="-20" dirty="0">
                <a:latin typeface="Arial"/>
                <a:cs typeface="Arial"/>
              </a:rPr>
              <a:t>y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job.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3"/>
              </a:spcBef>
              <a:buFont typeface="Arial"/>
              <a:buChar char="•"/>
            </a:pPr>
            <a:endParaRPr sz="4300">
              <a:latin typeface="Times New Roman"/>
              <a:cs typeface="Times New Roman"/>
            </a:endParaRPr>
          </a:p>
          <a:p>
            <a:pPr marL="355600" marR="274320" indent="-342900">
              <a:lnSpc>
                <a:spcPts val="346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c</a:t>
            </a:r>
            <a:r>
              <a:rPr sz="3200" spc="-15" dirty="0">
                <a:latin typeface="Arial"/>
                <a:cs typeface="Arial"/>
              </a:rPr>
              <a:t>) </a:t>
            </a:r>
            <a:r>
              <a:rPr sz="3200" spc="-10" dirty="0">
                <a:latin typeface="Arial"/>
                <a:cs typeface="Arial"/>
              </a:rPr>
              <a:t>I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c</a:t>
            </a:r>
            <a:r>
              <a:rPr sz="3200" spc="-25" dirty="0">
                <a:latin typeface="Arial"/>
                <a:cs typeface="Arial"/>
              </a:rPr>
              <a:t>onfron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perso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an</a:t>
            </a:r>
            <a:r>
              <a:rPr sz="3200" spc="-20" dirty="0">
                <a:latin typeface="Arial"/>
                <a:cs typeface="Arial"/>
              </a:rPr>
              <a:t>d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revea</a:t>
            </a:r>
            <a:r>
              <a:rPr sz="3200" spc="-10" dirty="0">
                <a:latin typeface="Arial"/>
                <a:cs typeface="Arial"/>
              </a:rPr>
              <a:t>l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wha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I </a:t>
            </a:r>
            <a:r>
              <a:rPr sz="3200" spc="-25" dirty="0">
                <a:latin typeface="Arial"/>
                <a:cs typeface="Arial"/>
              </a:rPr>
              <a:t>know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higher-leve</a:t>
            </a:r>
            <a:r>
              <a:rPr sz="3200" spc="-10" dirty="0">
                <a:latin typeface="Arial"/>
                <a:cs typeface="Arial"/>
              </a:rPr>
              <a:t>l </a:t>
            </a:r>
            <a:r>
              <a:rPr sz="3200" spc="-25" dirty="0">
                <a:latin typeface="Arial"/>
                <a:cs typeface="Arial"/>
              </a:rPr>
              <a:t>manage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or</a:t>
            </a:r>
            <a:r>
              <a:rPr sz="3200" spc="-25" dirty="0">
                <a:latin typeface="Arial"/>
                <a:cs typeface="Arial"/>
              </a:rPr>
              <a:t> someon</a:t>
            </a:r>
            <a:r>
              <a:rPr sz="3200" spc="-20" dirty="0">
                <a:latin typeface="Arial"/>
                <a:cs typeface="Arial"/>
              </a:rPr>
              <a:t>e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huma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resources.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/>
          <a:p>
            <a:pPr marL="1640839">
              <a:lnSpc>
                <a:spcPct val="100000"/>
              </a:lnSpc>
            </a:pPr>
            <a:r>
              <a:rPr spc="-20" dirty="0"/>
              <a:t>Ethics</a:t>
            </a:r>
            <a:r>
              <a:rPr spc="-5" dirty="0"/>
              <a:t> </a:t>
            </a:r>
            <a:r>
              <a:rPr spc="-25" dirty="0"/>
              <a:t>Quiz</a:t>
            </a:r>
            <a:r>
              <a:rPr spc="10" dirty="0"/>
              <a:t> </a:t>
            </a:r>
            <a:r>
              <a:rPr spc="-25" dirty="0"/>
              <a:t>#2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437311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2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93139" y="2156791"/>
            <a:ext cx="8034020" cy="33578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Yo</a:t>
            </a:r>
            <a:r>
              <a:rPr sz="3200" spc="-20" dirty="0">
                <a:latin typeface="Arial"/>
                <a:cs typeface="Arial"/>
              </a:rPr>
              <a:t>u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are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enginee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with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authority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over huma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resource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an</a:t>
            </a:r>
            <a:r>
              <a:rPr sz="3200" spc="-20" dirty="0">
                <a:latin typeface="Arial"/>
                <a:cs typeface="Arial"/>
              </a:rPr>
              <a:t>d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employe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comes</a:t>
            </a:r>
            <a:r>
              <a:rPr sz="3200" spc="-15" dirty="0">
                <a:latin typeface="Arial"/>
                <a:cs typeface="Arial"/>
              </a:rPr>
              <a:t> 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yo</a:t>
            </a:r>
            <a:r>
              <a:rPr sz="3200" spc="-20" dirty="0">
                <a:latin typeface="Arial"/>
                <a:cs typeface="Arial"/>
              </a:rPr>
              <a:t>u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an</a:t>
            </a:r>
            <a:r>
              <a:rPr sz="3200" spc="-20" dirty="0">
                <a:latin typeface="Arial"/>
                <a:cs typeface="Arial"/>
              </a:rPr>
              <a:t>d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say</a:t>
            </a:r>
            <a:r>
              <a:rPr sz="3200" spc="-15" dirty="0">
                <a:latin typeface="Arial"/>
                <a:cs typeface="Arial"/>
              </a:rPr>
              <a:t>s</a:t>
            </a:r>
            <a:r>
              <a:rPr sz="3200" spc="-10" dirty="0">
                <a:latin typeface="Arial"/>
                <a:cs typeface="Arial"/>
              </a:rPr>
              <a:t>, </a:t>
            </a:r>
            <a:r>
              <a:rPr sz="3200" spc="-20" dirty="0">
                <a:latin typeface="Arial"/>
                <a:cs typeface="Arial"/>
              </a:rPr>
              <a:t>"</a:t>
            </a:r>
            <a:r>
              <a:rPr sz="3200" spc="-10" dirty="0">
                <a:latin typeface="Arial"/>
                <a:cs typeface="Arial"/>
              </a:rPr>
              <a:t>I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wan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tel</a:t>
            </a:r>
            <a:r>
              <a:rPr sz="3200" spc="-10" dirty="0">
                <a:latin typeface="Arial"/>
                <a:cs typeface="Arial"/>
              </a:rPr>
              <a:t>l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you somethin</a:t>
            </a:r>
            <a:r>
              <a:rPr sz="3200" spc="-20" dirty="0">
                <a:latin typeface="Arial"/>
                <a:cs typeface="Arial"/>
              </a:rPr>
              <a:t>g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abou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5" dirty="0">
                <a:latin typeface="Arial"/>
                <a:cs typeface="Arial"/>
              </a:rPr>
              <a:t>someone</a:t>
            </a:r>
            <a:r>
              <a:rPr sz="3200" spc="-10" dirty="0">
                <a:latin typeface="Arial"/>
                <a:cs typeface="Arial"/>
              </a:rPr>
              <a:t>, </a:t>
            </a:r>
            <a:r>
              <a:rPr sz="3200" spc="-25" dirty="0">
                <a:latin typeface="Arial"/>
                <a:cs typeface="Arial"/>
              </a:rPr>
              <a:t>bu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5" dirty="0">
                <a:latin typeface="Arial"/>
                <a:cs typeface="Arial"/>
              </a:rPr>
              <a:t>yo</a:t>
            </a:r>
            <a:r>
              <a:rPr sz="3200" spc="-20" dirty="0">
                <a:latin typeface="Arial"/>
                <a:cs typeface="Arial"/>
              </a:rPr>
              <a:t>u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can't tel</a:t>
            </a:r>
            <a:r>
              <a:rPr sz="3200" spc="-10" dirty="0">
                <a:latin typeface="Arial"/>
                <a:cs typeface="Arial"/>
              </a:rPr>
              <a:t>l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anybod</a:t>
            </a:r>
            <a:r>
              <a:rPr sz="3200" spc="-15" dirty="0">
                <a:latin typeface="Arial"/>
                <a:cs typeface="Arial"/>
              </a:rPr>
              <a:t>y."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30" dirty="0">
                <a:latin typeface="Arial"/>
                <a:cs typeface="Arial"/>
              </a:rPr>
              <a:t>H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then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reveals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that</a:t>
            </a:r>
            <a:r>
              <a:rPr sz="3200" spc="-25" dirty="0">
                <a:latin typeface="Arial"/>
                <a:cs typeface="Arial"/>
              </a:rPr>
              <a:t> someon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pushe</a:t>
            </a:r>
            <a:r>
              <a:rPr sz="3200" spc="-20" dirty="0">
                <a:latin typeface="Arial"/>
                <a:cs typeface="Arial"/>
              </a:rPr>
              <a:t>d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anothe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employe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25" dirty="0">
                <a:latin typeface="Arial"/>
                <a:cs typeface="Arial"/>
              </a:rPr>
              <a:t> compan</a:t>
            </a:r>
            <a:r>
              <a:rPr sz="3200" spc="-20" dirty="0">
                <a:latin typeface="Arial"/>
                <a:cs typeface="Arial"/>
              </a:rPr>
              <a:t>y kitchen</a:t>
            </a:r>
            <a:r>
              <a:rPr sz="3200" spc="-10" dirty="0">
                <a:latin typeface="Arial"/>
                <a:cs typeface="Arial"/>
              </a:rPr>
              <a:t>.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30" dirty="0">
                <a:latin typeface="Arial"/>
                <a:cs typeface="Arial"/>
              </a:rPr>
              <a:t>D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yo</a:t>
            </a:r>
            <a:r>
              <a:rPr sz="3200" spc="-20" dirty="0">
                <a:latin typeface="Arial"/>
                <a:cs typeface="Arial"/>
              </a:rPr>
              <a:t>u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tel</a:t>
            </a:r>
            <a:r>
              <a:rPr sz="3200" spc="-10" dirty="0">
                <a:latin typeface="Arial"/>
                <a:cs typeface="Arial"/>
              </a:rPr>
              <a:t>l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you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boss?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/>
          <a:p>
            <a:pPr marL="1640839">
              <a:lnSpc>
                <a:spcPct val="100000"/>
              </a:lnSpc>
            </a:pPr>
            <a:r>
              <a:rPr spc="-20" dirty="0"/>
              <a:t>Ethics</a:t>
            </a:r>
            <a:r>
              <a:rPr spc="-5" dirty="0"/>
              <a:t> </a:t>
            </a:r>
            <a:r>
              <a:rPr spc="-25" dirty="0"/>
              <a:t>Quiz</a:t>
            </a:r>
            <a:r>
              <a:rPr spc="10" dirty="0"/>
              <a:t> </a:t>
            </a:r>
            <a:r>
              <a:rPr spc="-25" dirty="0"/>
              <a:t>#2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93139" y="2156791"/>
            <a:ext cx="7921625" cy="3747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a</a:t>
            </a:r>
            <a:r>
              <a:rPr sz="3200" spc="-15" dirty="0">
                <a:latin typeface="Arial"/>
                <a:cs typeface="Arial"/>
              </a:rPr>
              <a:t>) </a:t>
            </a:r>
            <a:r>
              <a:rPr sz="3200" spc="-10" dirty="0">
                <a:latin typeface="Arial"/>
                <a:cs typeface="Arial"/>
              </a:rPr>
              <a:t>I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promise</a:t>
            </a:r>
            <a:r>
              <a:rPr sz="3200" spc="-20" dirty="0">
                <a:latin typeface="Arial"/>
                <a:cs typeface="Arial"/>
              </a:rPr>
              <a:t>d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no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tel</a:t>
            </a:r>
            <a:r>
              <a:rPr sz="3200" spc="-10" dirty="0">
                <a:latin typeface="Arial"/>
                <a:cs typeface="Arial"/>
              </a:rPr>
              <a:t>l,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s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I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do</a:t>
            </a:r>
            <a:r>
              <a:rPr sz="3200" spc="-15" dirty="0">
                <a:latin typeface="Arial"/>
                <a:cs typeface="Arial"/>
              </a:rPr>
              <a:t>n't</a:t>
            </a:r>
            <a:r>
              <a:rPr sz="3200" spc="-10" dirty="0">
                <a:latin typeface="Arial"/>
                <a:cs typeface="Arial"/>
              </a:rPr>
              <a:t>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5600" marR="25654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b</a:t>
            </a:r>
            <a:r>
              <a:rPr sz="3200" spc="-15" dirty="0">
                <a:latin typeface="Arial"/>
                <a:cs typeface="Arial"/>
              </a:rPr>
              <a:t>)</a:t>
            </a:r>
            <a:r>
              <a:rPr sz="3200" spc="-10" dirty="0">
                <a:latin typeface="Arial"/>
                <a:cs typeface="Arial"/>
              </a:rPr>
              <a:t> I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fi</a:t>
            </a:r>
            <a:r>
              <a:rPr sz="3200" spc="-25" dirty="0">
                <a:latin typeface="Arial"/>
                <a:cs typeface="Arial"/>
              </a:rPr>
              <a:t>n</a:t>
            </a:r>
            <a:r>
              <a:rPr sz="3200" spc="-20" dirty="0">
                <a:latin typeface="Arial"/>
                <a:cs typeface="Arial"/>
              </a:rPr>
              <a:t>d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ou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10" dirty="0">
                <a:latin typeface="Arial"/>
                <a:cs typeface="Arial"/>
              </a:rPr>
              <a:t>f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30" dirty="0">
                <a:latin typeface="Arial"/>
                <a:cs typeface="Arial"/>
              </a:rPr>
              <a:t>emp</a:t>
            </a:r>
            <a:r>
              <a:rPr sz="3200" spc="-20" dirty="0">
                <a:latin typeface="Arial"/>
                <a:cs typeface="Arial"/>
              </a:rPr>
              <a:t>loyee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30" dirty="0">
                <a:latin typeface="Arial"/>
                <a:cs typeface="Arial"/>
              </a:rPr>
              <a:t>wa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25" dirty="0">
                <a:latin typeface="Arial"/>
                <a:cs typeface="Arial"/>
              </a:rPr>
              <a:t>n</a:t>
            </a:r>
            <a:r>
              <a:rPr sz="3200" spc="-20" dirty="0">
                <a:latin typeface="Arial"/>
                <a:cs typeface="Arial"/>
              </a:rPr>
              <a:t>jured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an</a:t>
            </a:r>
            <a:r>
              <a:rPr sz="3200" spc="-20" dirty="0">
                <a:latin typeface="Arial"/>
                <a:cs typeface="Arial"/>
              </a:rPr>
              <a:t>d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decid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base</a:t>
            </a:r>
            <a:r>
              <a:rPr sz="3200" spc="-20" dirty="0">
                <a:latin typeface="Arial"/>
                <a:cs typeface="Arial"/>
              </a:rPr>
              <a:t>d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o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tha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5" dirty="0">
                <a:latin typeface="Arial"/>
                <a:cs typeface="Arial"/>
              </a:rPr>
              <a:t>whethe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tell.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15" dirty="0">
                <a:latin typeface="Arial"/>
                <a:cs typeface="Arial"/>
              </a:rPr>
              <a:t>c)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Eve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thou</a:t>
            </a:r>
            <a:r>
              <a:rPr sz="3200" spc="-25" dirty="0">
                <a:latin typeface="Arial"/>
                <a:cs typeface="Arial"/>
              </a:rPr>
              <a:t>g</a:t>
            </a:r>
            <a:r>
              <a:rPr sz="3200" spc="-20" dirty="0">
                <a:latin typeface="Arial"/>
                <a:cs typeface="Arial"/>
              </a:rPr>
              <a:t>h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break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40" dirty="0">
                <a:latin typeface="Arial"/>
                <a:cs typeface="Arial"/>
              </a:rPr>
              <a:t>m</a:t>
            </a:r>
            <a:r>
              <a:rPr sz="3200" spc="-20" dirty="0">
                <a:latin typeface="Arial"/>
                <a:cs typeface="Arial"/>
              </a:rPr>
              <a:t>y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promise</a:t>
            </a:r>
            <a:r>
              <a:rPr sz="3200" spc="-10" dirty="0">
                <a:latin typeface="Arial"/>
                <a:cs typeface="Arial"/>
              </a:rPr>
              <a:t>, I </a:t>
            </a:r>
            <a:r>
              <a:rPr sz="3200" spc="-20" dirty="0">
                <a:latin typeface="Arial"/>
                <a:cs typeface="Arial"/>
              </a:rPr>
              <a:t>tell</a:t>
            </a:r>
            <a:r>
              <a:rPr sz="3200" spc="-25" dirty="0">
                <a:latin typeface="Arial"/>
                <a:cs typeface="Arial"/>
              </a:rPr>
              <a:t> m</a:t>
            </a:r>
            <a:r>
              <a:rPr sz="3200" spc="-20" dirty="0">
                <a:latin typeface="Arial"/>
                <a:cs typeface="Arial"/>
              </a:rPr>
              <a:t>y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bos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s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inciden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5" dirty="0">
                <a:latin typeface="Arial"/>
                <a:cs typeface="Arial"/>
              </a:rPr>
              <a:t>goe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o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record.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/>
          <a:p>
            <a:pPr marL="1640839">
              <a:lnSpc>
                <a:spcPct val="100000"/>
              </a:lnSpc>
            </a:pPr>
            <a:r>
              <a:rPr spc="-20" dirty="0"/>
              <a:t>Ethics</a:t>
            </a:r>
            <a:r>
              <a:rPr spc="-5" dirty="0"/>
              <a:t> </a:t>
            </a:r>
            <a:r>
              <a:rPr spc="-25" dirty="0"/>
              <a:t>Quiz</a:t>
            </a:r>
            <a:r>
              <a:rPr spc="10" dirty="0"/>
              <a:t> </a:t>
            </a:r>
            <a:r>
              <a:rPr spc="-25" dirty="0"/>
              <a:t>#3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437311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2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4965" marR="5080" indent="-342265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pc="-25" dirty="0"/>
              <a:t>Yo</a:t>
            </a:r>
            <a:r>
              <a:rPr spc="-20" dirty="0"/>
              <a:t>u</a:t>
            </a:r>
            <a:r>
              <a:rPr spc="-15" dirty="0"/>
              <a:t> </a:t>
            </a:r>
            <a:r>
              <a:rPr spc="-20" dirty="0"/>
              <a:t>are</a:t>
            </a:r>
            <a:r>
              <a:rPr spc="-5" dirty="0"/>
              <a:t> </a:t>
            </a:r>
            <a:r>
              <a:rPr spc="-25" dirty="0"/>
              <a:t>a</a:t>
            </a:r>
            <a:r>
              <a:rPr spc="-20" dirty="0"/>
              <a:t>n</a:t>
            </a:r>
            <a:r>
              <a:rPr spc="-15" dirty="0"/>
              <a:t> </a:t>
            </a:r>
            <a:r>
              <a:rPr spc="-25" dirty="0"/>
              <a:t>enginee</a:t>
            </a:r>
            <a:r>
              <a:rPr spc="-15" dirty="0"/>
              <a:t>r</a:t>
            </a:r>
            <a:r>
              <a:rPr spc="-5" dirty="0"/>
              <a:t> </a:t>
            </a:r>
            <a:r>
              <a:rPr spc="-15" dirty="0"/>
              <a:t>i</a:t>
            </a:r>
            <a:r>
              <a:rPr spc="-20" dirty="0"/>
              <a:t>n</a:t>
            </a:r>
            <a:r>
              <a:rPr spc="-5" dirty="0"/>
              <a:t> </a:t>
            </a:r>
            <a:r>
              <a:rPr spc="-20" dirty="0"/>
              <a:t>a</a:t>
            </a:r>
            <a:r>
              <a:rPr spc="-5" dirty="0"/>
              <a:t> </a:t>
            </a:r>
            <a:r>
              <a:rPr spc="-15" dirty="0"/>
              <a:t>fir</a:t>
            </a:r>
            <a:r>
              <a:rPr spc="-30" dirty="0"/>
              <a:t>m</a:t>
            </a:r>
            <a:r>
              <a:rPr dirty="0"/>
              <a:t> </a:t>
            </a:r>
            <a:r>
              <a:rPr spc="-25" dirty="0"/>
              <a:t>an</a:t>
            </a:r>
            <a:r>
              <a:rPr spc="-20" dirty="0"/>
              <a:t>d</a:t>
            </a:r>
            <a:r>
              <a:rPr spc="-15" dirty="0"/>
              <a:t> </a:t>
            </a:r>
            <a:r>
              <a:rPr spc="-25" dirty="0"/>
              <a:t>although</a:t>
            </a:r>
            <a:r>
              <a:rPr spc="-20" dirty="0"/>
              <a:t> you're</a:t>
            </a:r>
            <a:r>
              <a:rPr spc="-10" dirty="0"/>
              <a:t> </a:t>
            </a:r>
            <a:r>
              <a:rPr spc="-25" dirty="0"/>
              <a:t>no</a:t>
            </a:r>
            <a:r>
              <a:rPr spc="-10" dirty="0"/>
              <a:t>t </a:t>
            </a:r>
            <a:r>
              <a:rPr spc="-25" dirty="0"/>
              <a:t>a</a:t>
            </a:r>
            <a:r>
              <a:rPr spc="-20" dirty="0"/>
              <a:t>n</a:t>
            </a:r>
            <a:r>
              <a:rPr spc="-10" dirty="0"/>
              <a:t> </a:t>
            </a:r>
            <a:r>
              <a:rPr spc="-25" dirty="0"/>
              <a:t>accountant</a:t>
            </a:r>
            <a:r>
              <a:rPr spc="-10" dirty="0"/>
              <a:t>, </a:t>
            </a:r>
            <a:r>
              <a:rPr spc="-25" dirty="0"/>
              <a:t>compan</a:t>
            </a:r>
            <a:r>
              <a:rPr spc="-20" dirty="0"/>
              <a:t>y</a:t>
            </a:r>
            <a:r>
              <a:rPr spc="-10" dirty="0"/>
              <a:t> </a:t>
            </a:r>
            <a:r>
              <a:rPr spc="-20" dirty="0"/>
              <a:t>policy no</a:t>
            </a:r>
            <a:r>
              <a:rPr spc="-25" dirty="0"/>
              <a:t>w</a:t>
            </a:r>
            <a:r>
              <a:rPr spc="-10" dirty="0"/>
              <a:t> </a:t>
            </a:r>
            <a:r>
              <a:rPr spc="-20" dirty="0"/>
              <a:t>requires</a:t>
            </a:r>
            <a:r>
              <a:rPr dirty="0"/>
              <a:t> </a:t>
            </a:r>
            <a:r>
              <a:rPr spc="-25" dirty="0"/>
              <a:t>yo</a:t>
            </a:r>
            <a:r>
              <a:rPr spc="-20" dirty="0"/>
              <a:t>u</a:t>
            </a:r>
            <a:r>
              <a:rPr spc="-15" dirty="0"/>
              <a:t> t</a:t>
            </a:r>
            <a:r>
              <a:rPr spc="-20" dirty="0"/>
              <a:t>o</a:t>
            </a:r>
            <a:r>
              <a:rPr spc="-5" dirty="0"/>
              <a:t> </a:t>
            </a:r>
            <a:r>
              <a:rPr spc="-20" dirty="0"/>
              <a:t>sign</a:t>
            </a:r>
            <a:r>
              <a:rPr spc="-5" dirty="0"/>
              <a:t> </a:t>
            </a:r>
            <a:r>
              <a:rPr spc="-20" dirty="0"/>
              <a:t>of</a:t>
            </a:r>
            <a:r>
              <a:rPr spc="-10" dirty="0"/>
              <a:t>f </a:t>
            </a:r>
            <a:r>
              <a:rPr spc="-25" dirty="0"/>
              <a:t>o</a:t>
            </a:r>
            <a:r>
              <a:rPr spc="-20" dirty="0"/>
              <a:t>n</a:t>
            </a:r>
            <a:r>
              <a:rPr spc="-5" dirty="0"/>
              <a:t> </a:t>
            </a:r>
            <a:r>
              <a:rPr spc="-20" dirty="0"/>
              <a:t>the</a:t>
            </a:r>
            <a:r>
              <a:rPr spc="-15" dirty="0"/>
              <a:t> </a:t>
            </a:r>
            <a:r>
              <a:rPr spc="-20" dirty="0"/>
              <a:t>tax filings</a:t>
            </a:r>
            <a:r>
              <a:rPr spc="-10" dirty="0"/>
              <a:t> </a:t>
            </a:r>
            <a:r>
              <a:rPr spc="-20" dirty="0"/>
              <a:t>fo</a:t>
            </a:r>
            <a:r>
              <a:rPr spc="-15" dirty="0"/>
              <a:t>r</a:t>
            </a:r>
            <a:r>
              <a:rPr spc="-10" dirty="0"/>
              <a:t> </a:t>
            </a:r>
            <a:r>
              <a:rPr spc="-20" dirty="0"/>
              <a:t>the</a:t>
            </a:r>
            <a:r>
              <a:rPr spc="-10" dirty="0"/>
              <a:t> </a:t>
            </a:r>
            <a:r>
              <a:rPr spc="-25" dirty="0"/>
              <a:t>departmen</a:t>
            </a:r>
            <a:r>
              <a:rPr spc="-10" dirty="0"/>
              <a:t>t </a:t>
            </a:r>
            <a:r>
              <a:rPr spc="-25" dirty="0"/>
              <a:t>yo</a:t>
            </a:r>
            <a:r>
              <a:rPr spc="-20" dirty="0"/>
              <a:t>u</a:t>
            </a:r>
            <a:r>
              <a:rPr spc="-10" dirty="0"/>
              <a:t> </a:t>
            </a:r>
            <a:r>
              <a:rPr spc="-25" dirty="0"/>
              <a:t>oversee.</a:t>
            </a:r>
            <a:r>
              <a:rPr spc="-15" dirty="0"/>
              <a:t> </a:t>
            </a:r>
            <a:r>
              <a:rPr spc="-20" dirty="0"/>
              <a:t>Yo</a:t>
            </a:r>
            <a:r>
              <a:rPr spc="-25" dirty="0"/>
              <a:t>u</a:t>
            </a:r>
            <a:r>
              <a:rPr spc="-10" dirty="0"/>
              <a:t>'</a:t>
            </a:r>
            <a:r>
              <a:rPr spc="-25" dirty="0"/>
              <a:t>v</a:t>
            </a:r>
            <a:r>
              <a:rPr spc="-20" dirty="0"/>
              <a:t>e </a:t>
            </a:r>
            <a:r>
              <a:rPr spc="-25" dirty="0"/>
              <a:t>neve</a:t>
            </a:r>
            <a:r>
              <a:rPr spc="-15" dirty="0"/>
              <a:t>r</a:t>
            </a:r>
            <a:r>
              <a:rPr spc="-5" dirty="0"/>
              <a:t> </a:t>
            </a:r>
            <a:r>
              <a:rPr spc="-25" dirty="0"/>
              <a:t>bee</a:t>
            </a:r>
            <a:r>
              <a:rPr spc="-20" dirty="0"/>
              <a:t>n</a:t>
            </a:r>
            <a:r>
              <a:rPr spc="-15" dirty="0"/>
              <a:t> </a:t>
            </a:r>
            <a:r>
              <a:rPr spc="-20" dirty="0"/>
              <a:t>a</a:t>
            </a:r>
            <a:r>
              <a:rPr spc="-5" dirty="0"/>
              <a:t> </a:t>
            </a:r>
            <a:r>
              <a:rPr spc="-25" dirty="0"/>
              <a:t>"number</a:t>
            </a:r>
            <a:r>
              <a:rPr spc="-20" dirty="0"/>
              <a:t>s</a:t>
            </a:r>
            <a:r>
              <a:rPr spc="-5" dirty="0"/>
              <a:t> </a:t>
            </a:r>
            <a:r>
              <a:rPr spc="-25" dirty="0"/>
              <a:t>perso</a:t>
            </a:r>
            <a:r>
              <a:rPr spc="-15" dirty="0"/>
              <a:t>n"</a:t>
            </a:r>
            <a:r>
              <a:rPr spc="-10" dirty="0"/>
              <a:t> </a:t>
            </a:r>
            <a:r>
              <a:rPr spc="-25" dirty="0"/>
              <a:t>an</a:t>
            </a:r>
            <a:r>
              <a:rPr spc="-20" dirty="0"/>
              <a:t>d</a:t>
            </a:r>
            <a:r>
              <a:rPr spc="-10" dirty="0"/>
              <a:t> </a:t>
            </a:r>
            <a:r>
              <a:rPr spc="-20" dirty="0"/>
              <a:t>don'</a:t>
            </a:r>
            <a:r>
              <a:rPr spc="-10" dirty="0"/>
              <a:t>t </a:t>
            </a:r>
            <a:r>
              <a:rPr spc="-20" dirty="0"/>
              <a:t>fully</a:t>
            </a:r>
            <a:r>
              <a:rPr dirty="0"/>
              <a:t> </a:t>
            </a:r>
            <a:r>
              <a:rPr spc="-25" dirty="0"/>
              <a:t>understan</a:t>
            </a:r>
            <a:r>
              <a:rPr spc="-20" dirty="0"/>
              <a:t>d</a:t>
            </a:r>
            <a:r>
              <a:rPr spc="-10" dirty="0"/>
              <a:t> </a:t>
            </a:r>
            <a:r>
              <a:rPr spc="-20" dirty="0"/>
              <a:t>the</a:t>
            </a:r>
            <a:r>
              <a:rPr spc="-10" dirty="0"/>
              <a:t> </a:t>
            </a:r>
            <a:r>
              <a:rPr spc="-25" dirty="0"/>
              <a:t>documents. Wha</a:t>
            </a:r>
            <a:r>
              <a:rPr spc="-10" dirty="0"/>
              <a:t>t</a:t>
            </a:r>
            <a:r>
              <a:rPr spc="-5" dirty="0"/>
              <a:t> </a:t>
            </a:r>
            <a:r>
              <a:rPr spc="-25" dirty="0"/>
              <a:t>d</a:t>
            </a:r>
            <a:r>
              <a:rPr spc="-20" dirty="0"/>
              <a:t>o</a:t>
            </a:r>
            <a:r>
              <a:rPr spc="-15" dirty="0"/>
              <a:t> </a:t>
            </a:r>
            <a:r>
              <a:rPr spc="-25" dirty="0"/>
              <a:t>yo</a:t>
            </a:r>
            <a:r>
              <a:rPr spc="-20" dirty="0"/>
              <a:t>u</a:t>
            </a:r>
            <a:r>
              <a:rPr spc="-5" dirty="0"/>
              <a:t> </a:t>
            </a:r>
            <a:r>
              <a:rPr spc="-25" dirty="0"/>
              <a:t>do?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/>
          <a:p>
            <a:pPr marL="1640839">
              <a:lnSpc>
                <a:spcPct val="100000"/>
              </a:lnSpc>
            </a:pPr>
            <a:r>
              <a:rPr spc="-20" dirty="0"/>
              <a:t>Ethics</a:t>
            </a:r>
            <a:r>
              <a:rPr spc="-5" dirty="0"/>
              <a:t> </a:t>
            </a:r>
            <a:r>
              <a:rPr spc="-25" dirty="0"/>
              <a:t>Quiz</a:t>
            </a:r>
            <a:r>
              <a:rPr spc="10" dirty="0"/>
              <a:t> </a:t>
            </a:r>
            <a:r>
              <a:rPr spc="-25" dirty="0"/>
              <a:t>#3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0" y="437311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2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93139" y="2148014"/>
            <a:ext cx="7664450" cy="42746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a)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sign it,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figuring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that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if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any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problems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are found, I can just argue that it's not my fault because I didn't understand the document.</a:t>
            </a:r>
          </a:p>
          <a:p>
            <a:pPr>
              <a:lnSpc>
                <a:spcPct val="100000"/>
              </a:lnSpc>
              <a:spcBef>
                <a:spcPts val="47"/>
              </a:spcBef>
              <a:buFont typeface="Arial"/>
              <a:buChar char="•"/>
            </a:pPr>
            <a:endParaRPr sz="4050" dirty="0">
              <a:latin typeface="Times New Roman"/>
              <a:cs typeface="Times New Roman"/>
            </a:endParaRPr>
          </a:p>
          <a:p>
            <a:pPr marL="355600" marR="280035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b)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ask someone with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more knowle</a:t>
            </a:r>
            <a:r>
              <a:rPr sz="2800" spc="-5" dirty="0">
                <a:latin typeface="Arial"/>
                <a:cs typeface="Arial"/>
              </a:rPr>
              <a:t>dg</a:t>
            </a:r>
            <a:r>
              <a:rPr sz="2800" dirty="0">
                <a:latin typeface="Arial"/>
                <a:cs typeface="Arial"/>
              </a:rPr>
              <a:t>e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to walk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through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report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before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sign.</a:t>
            </a:r>
          </a:p>
          <a:p>
            <a:pPr>
              <a:lnSpc>
                <a:spcPct val="100000"/>
              </a:lnSpc>
              <a:spcBef>
                <a:spcPts val="46"/>
              </a:spcBef>
              <a:buFont typeface="Arial"/>
              <a:buChar char="•"/>
            </a:pPr>
            <a:endParaRPr sz="4050" dirty="0">
              <a:latin typeface="Times New Roman"/>
              <a:cs typeface="Times New Roman"/>
            </a:endParaRPr>
          </a:p>
          <a:p>
            <a:pPr marL="355600" marR="480059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c)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 sign it,</a:t>
            </a:r>
            <a:r>
              <a:rPr sz="2800" spc="-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vowing to take an accounting course whenever I find the time.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/>
          <a:p>
            <a:pPr marL="1640839">
              <a:lnSpc>
                <a:spcPct val="100000"/>
              </a:lnSpc>
            </a:pPr>
            <a:r>
              <a:rPr spc="-20" dirty="0"/>
              <a:t>Ethics</a:t>
            </a:r>
            <a:r>
              <a:rPr spc="-5" dirty="0"/>
              <a:t> </a:t>
            </a:r>
            <a:r>
              <a:rPr spc="-25" dirty="0"/>
              <a:t>Quiz</a:t>
            </a:r>
            <a:r>
              <a:rPr spc="10" dirty="0"/>
              <a:t> </a:t>
            </a:r>
            <a:r>
              <a:rPr spc="-25" dirty="0"/>
              <a:t>#4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93139" y="2108023"/>
            <a:ext cx="7898130" cy="4382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080" indent="-342900">
              <a:lnSpc>
                <a:spcPts val="346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30" dirty="0">
                <a:latin typeface="Arial"/>
                <a:cs typeface="Arial"/>
              </a:rPr>
              <a:t>A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engineering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manage</a:t>
            </a:r>
            <a:r>
              <a:rPr sz="3200" spc="-15" dirty="0">
                <a:latin typeface="Arial"/>
                <a:cs typeface="Arial"/>
              </a:rPr>
              <a:t>r </a:t>
            </a:r>
            <a:r>
              <a:rPr sz="3200" spc="-20" dirty="0">
                <a:latin typeface="Arial"/>
                <a:cs typeface="Arial"/>
              </a:rPr>
              <a:t>responsible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for hiring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employees</a:t>
            </a:r>
            <a:r>
              <a:rPr sz="3200" spc="-10" dirty="0">
                <a:latin typeface="Arial"/>
                <a:cs typeface="Arial"/>
              </a:rPr>
              <a:t>,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yo</a:t>
            </a:r>
            <a:r>
              <a:rPr sz="3200" spc="-20" dirty="0">
                <a:latin typeface="Arial"/>
                <a:cs typeface="Arial"/>
              </a:rPr>
              <a:t>u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know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it'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illega</a:t>
            </a:r>
            <a:r>
              <a:rPr sz="3200" spc="-10" dirty="0">
                <a:latin typeface="Arial"/>
                <a:cs typeface="Arial"/>
              </a:rPr>
              <a:t>l</a:t>
            </a:r>
            <a:r>
              <a:rPr sz="3200" spc="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to ask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whethe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candidat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fo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position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at</a:t>
            </a:r>
            <a:r>
              <a:rPr sz="3200" spc="-25" dirty="0">
                <a:latin typeface="Arial"/>
                <a:cs typeface="Arial"/>
              </a:rPr>
              <a:t> you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compan</a:t>
            </a:r>
            <a:r>
              <a:rPr sz="3200" spc="-20" dirty="0">
                <a:latin typeface="Arial"/>
                <a:cs typeface="Arial"/>
              </a:rPr>
              <a:t>y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planning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o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starting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family</a:t>
            </a:r>
            <a:r>
              <a:rPr sz="3200" spc="-10" dirty="0">
                <a:latin typeface="Arial"/>
                <a:cs typeface="Arial"/>
              </a:rPr>
              <a:t>, </a:t>
            </a:r>
            <a:r>
              <a:rPr sz="3200" spc="-25" dirty="0">
                <a:latin typeface="Arial"/>
                <a:cs typeface="Arial"/>
              </a:rPr>
              <a:t>bu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0" dirty="0">
                <a:latin typeface="Arial"/>
                <a:cs typeface="Arial"/>
              </a:rPr>
              <a:t>during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cours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o</a:t>
            </a:r>
            <a:r>
              <a:rPr sz="3200" spc="-10" dirty="0">
                <a:latin typeface="Arial"/>
                <a:cs typeface="Arial"/>
              </a:rPr>
              <a:t>f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15" dirty="0">
                <a:latin typeface="Arial"/>
                <a:cs typeface="Arial"/>
              </a:rPr>
              <a:t> i</a:t>
            </a:r>
            <a:r>
              <a:rPr sz="3200" spc="-25" dirty="0">
                <a:latin typeface="Arial"/>
                <a:cs typeface="Arial"/>
              </a:rPr>
              <a:t>n</a:t>
            </a:r>
            <a:r>
              <a:rPr sz="3200" spc="-20" dirty="0">
                <a:latin typeface="Arial"/>
                <a:cs typeface="Arial"/>
              </a:rPr>
              <a:t>tervie</a:t>
            </a:r>
            <a:r>
              <a:rPr sz="3200" spc="-25" dirty="0">
                <a:latin typeface="Arial"/>
                <a:cs typeface="Arial"/>
              </a:rPr>
              <a:t>w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30" dirty="0">
                <a:latin typeface="Arial"/>
                <a:cs typeface="Arial"/>
              </a:rPr>
              <a:t>woma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ca</a:t>
            </a:r>
            <a:r>
              <a:rPr sz="3200" spc="-20" dirty="0">
                <a:latin typeface="Arial"/>
                <a:cs typeface="Arial"/>
              </a:rPr>
              <a:t>ndid</a:t>
            </a:r>
            <a:r>
              <a:rPr sz="3200" spc="-25" dirty="0">
                <a:latin typeface="Arial"/>
                <a:cs typeface="Arial"/>
              </a:rPr>
              <a:t>a</a:t>
            </a:r>
            <a:r>
              <a:rPr sz="3200" spc="-15" dirty="0">
                <a:latin typeface="Arial"/>
                <a:cs typeface="Arial"/>
              </a:rPr>
              <a:t>t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revea</a:t>
            </a:r>
            <a:r>
              <a:rPr sz="3200" spc="-15" dirty="0">
                <a:latin typeface="Arial"/>
                <a:cs typeface="Arial"/>
              </a:rPr>
              <a:t>l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</a:t>
            </a:r>
            <a:r>
              <a:rPr sz="3200" spc="-25" dirty="0">
                <a:latin typeface="Arial"/>
                <a:cs typeface="Arial"/>
              </a:rPr>
              <a:t>a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5" dirty="0">
                <a:latin typeface="Arial"/>
                <a:cs typeface="Arial"/>
              </a:rPr>
              <a:t>sh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intends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d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that</a:t>
            </a:r>
            <a:r>
              <a:rPr sz="3200" spc="-10" dirty="0">
                <a:latin typeface="Arial"/>
                <a:cs typeface="Arial"/>
              </a:rPr>
              <a:t>. </a:t>
            </a:r>
            <a:r>
              <a:rPr sz="3200" spc="-30" dirty="0">
                <a:latin typeface="Arial"/>
                <a:cs typeface="Arial"/>
              </a:rPr>
              <a:t>Ca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yo</a:t>
            </a:r>
            <a:r>
              <a:rPr sz="3200" spc="-20" dirty="0">
                <a:latin typeface="Arial"/>
                <a:cs typeface="Arial"/>
              </a:rPr>
              <a:t>u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decide whethe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hire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he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base</a:t>
            </a:r>
            <a:r>
              <a:rPr sz="3200" spc="-20" dirty="0">
                <a:latin typeface="Arial"/>
                <a:cs typeface="Arial"/>
              </a:rPr>
              <a:t>d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o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25" dirty="0">
                <a:latin typeface="Arial"/>
                <a:cs typeface="Arial"/>
              </a:rPr>
              <a:t> knowledg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sh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migh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0" dirty="0">
                <a:latin typeface="Arial"/>
                <a:cs typeface="Arial"/>
              </a:rPr>
              <a:t>leave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company soone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o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take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maternity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leave?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/>
          <a:p>
            <a:pPr marL="1640839">
              <a:lnSpc>
                <a:spcPct val="100000"/>
              </a:lnSpc>
            </a:pPr>
            <a:r>
              <a:rPr spc="-20" dirty="0"/>
              <a:t>Ethics</a:t>
            </a:r>
            <a:r>
              <a:rPr spc="-5" dirty="0"/>
              <a:t> </a:t>
            </a:r>
            <a:r>
              <a:rPr spc="-25" dirty="0"/>
              <a:t>Quiz</a:t>
            </a:r>
            <a:r>
              <a:rPr spc="10" dirty="0"/>
              <a:t> </a:t>
            </a:r>
            <a:r>
              <a:rPr spc="-25" dirty="0"/>
              <a:t>#4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0" y="437311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2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2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93139" y="2108023"/>
            <a:ext cx="8011159" cy="4333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37465" indent="-342900">
              <a:lnSpc>
                <a:spcPts val="346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a</a:t>
            </a:r>
            <a:r>
              <a:rPr sz="3200" spc="-15" dirty="0">
                <a:latin typeface="Arial"/>
                <a:cs typeface="Arial"/>
              </a:rPr>
              <a:t>) </a:t>
            </a:r>
            <a:r>
              <a:rPr sz="3200" spc="-25" dirty="0">
                <a:latin typeface="Arial"/>
                <a:cs typeface="Arial"/>
              </a:rPr>
              <a:t>Yes</a:t>
            </a:r>
            <a:r>
              <a:rPr sz="3200" spc="-10" dirty="0">
                <a:latin typeface="Arial"/>
                <a:cs typeface="Arial"/>
              </a:rPr>
              <a:t>, </a:t>
            </a:r>
            <a:r>
              <a:rPr sz="3200" spc="-20" dirty="0">
                <a:latin typeface="Arial"/>
                <a:cs typeface="Arial"/>
              </a:rPr>
              <a:t>since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25" dirty="0">
                <a:latin typeface="Arial"/>
                <a:cs typeface="Arial"/>
              </a:rPr>
              <a:t>h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revealed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it</a:t>
            </a:r>
            <a:r>
              <a:rPr sz="3200" spc="-10" dirty="0">
                <a:latin typeface="Arial"/>
                <a:cs typeface="Arial"/>
              </a:rPr>
              <a:t>,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5" dirty="0">
                <a:latin typeface="Arial"/>
                <a:cs typeface="Arial"/>
              </a:rPr>
              <a:t>t</a:t>
            </a:r>
            <a:r>
              <a:rPr sz="3200" spc="-15" dirty="0">
                <a:latin typeface="Arial"/>
                <a:cs typeface="Arial"/>
              </a:rPr>
              <a:t>'s</a:t>
            </a:r>
            <a:r>
              <a:rPr sz="3200" spc="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fai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game</a:t>
            </a:r>
            <a:r>
              <a:rPr sz="3200" spc="-15" dirty="0">
                <a:latin typeface="Arial"/>
                <a:cs typeface="Arial"/>
              </a:rPr>
              <a:t> i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deciding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hires.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3"/>
              </a:spcBef>
              <a:buFont typeface="Arial"/>
              <a:buChar char="•"/>
            </a:pPr>
            <a:endParaRPr sz="4300" dirty="0">
              <a:latin typeface="Times New Roman"/>
              <a:cs typeface="Times New Roman"/>
            </a:endParaRPr>
          </a:p>
          <a:p>
            <a:pPr marL="355600" marR="340360" indent="-342900">
              <a:lnSpc>
                <a:spcPts val="346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b</a:t>
            </a:r>
            <a:r>
              <a:rPr sz="3200" spc="-15" dirty="0">
                <a:latin typeface="Arial"/>
                <a:cs typeface="Arial"/>
              </a:rPr>
              <a:t>)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30" dirty="0">
                <a:latin typeface="Arial"/>
                <a:cs typeface="Arial"/>
              </a:rPr>
              <a:t>No</a:t>
            </a:r>
            <a:r>
              <a:rPr sz="3200" spc="-10" dirty="0">
                <a:latin typeface="Arial"/>
                <a:cs typeface="Arial"/>
              </a:rPr>
              <a:t>,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woul</a:t>
            </a:r>
            <a:r>
              <a:rPr sz="3200" spc="-20" dirty="0">
                <a:latin typeface="Arial"/>
                <a:cs typeface="Arial"/>
              </a:rPr>
              <a:t>d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b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discriminatory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avoid</a:t>
            </a:r>
            <a:r>
              <a:rPr sz="3200" spc="-20" dirty="0">
                <a:latin typeface="Arial"/>
                <a:cs typeface="Arial"/>
              </a:rPr>
              <a:t> picking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he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fo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tha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5" dirty="0">
                <a:latin typeface="Arial"/>
                <a:cs typeface="Arial"/>
              </a:rPr>
              <a:t>reason.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3"/>
              </a:spcBef>
              <a:buFont typeface="Arial"/>
              <a:buChar char="•"/>
            </a:pPr>
            <a:endParaRPr sz="4300" dirty="0">
              <a:latin typeface="Times New Roman"/>
              <a:cs typeface="Times New Roman"/>
            </a:endParaRPr>
          </a:p>
          <a:p>
            <a:pPr marL="355600" marR="5080" indent="-342900">
              <a:lnSpc>
                <a:spcPts val="346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c</a:t>
            </a:r>
            <a:r>
              <a:rPr sz="3200" spc="-15" dirty="0">
                <a:latin typeface="Arial"/>
                <a:cs typeface="Arial"/>
              </a:rPr>
              <a:t>) I</a:t>
            </a:r>
            <a:r>
              <a:rPr sz="3200" spc="-10" dirty="0">
                <a:latin typeface="Arial"/>
                <a:cs typeface="Arial"/>
              </a:rPr>
              <a:t>f </a:t>
            </a:r>
            <a:r>
              <a:rPr sz="3200" spc="-25" dirty="0">
                <a:latin typeface="Arial"/>
                <a:cs typeface="Arial"/>
              </a:rPr>
              <a:t>anothe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candidat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30" dirty="0">
                <a:latin typeface="Arial"/>
                <a:cs typeface="Arial"/>
              </a:rPr>
              <a:t>eem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jus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good</a:t>
            </a:r>
            <a:r>
              <a:rPr sz="3200" spc="-20" dirty="0">
                <a:latin typeface="Arial"/>
                <a:cs typeface="Arial"/>
              </a:rPr>
              <a:t> and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that's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only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difference</a:t>
            </a:r>
            <a:r>
              <a:rPr sz="3200" spc="-10" dirty="0">
                <a:latin typeface="Arial"/>
                <a:cs typeface="Arial"/>
              </a:rPr>
              <a:t>,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5" dirty="0">
                <a:latin typeface="Arial"/>
                <a:cs typeface="Arial"/>
              </a:rPr>
              <a:t>can becom</a:t>
            </a:r>
            <a:r>
              <a:rPr sz="3200" spc="-20" dirty="0">
                <a:latin typeface="Arial"/>
                <a:cs typeface="Arial"/>
              </a:rPr>
              <a:t>e a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facto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brea</a:t>
            </a:r>
            <a:r>
              <a:rPr sz="3200" spc="-20" dirty="0">
                <a:latin typeface="Arial"/>
                <a:cs typeface="Arial"/>
              </a:rPr>
              <a:t>k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tie.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/>
          <a:p>
            <a:pPr marL="1640839">
              <a:lnSpc>
                <a:spcPct val="100000"/>
              </a:lnSpc>
            </a:pPr>
            <a:r>
              <a:rPr spc="-20" dirty="0"/>
              <a:t>Ethics</a:t>
            </a:r>
            <a:r>
              <a:rPr spc="-5" dirty="0"/>
              <a:t> </a:t>
            </a:r>
            <a:r>
              <a:rPr spc="-25" dirty="0"/>
              <a:t>Quiz</a:t>
            </a:r>
            <a:r>
              <a:rPr spc="10" dirty="0"/>
              <a:t> </a:t>
            </a:r>
            <a:r>
              <a:rPr spc="-25" dirty="0"/>
              <a:t>#5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93139" y="2156791"/>
            <a:ext cx="7874000" cy="18948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4965" marR="5080" indent="-342265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0" dirty="0">
                <a:latin typeface="Arial"/>
                <a:cs typeface="Arial"/>
              </a:rPr>
              <a:t>Yo</a:t>
            </a:r>
            <a:r>
              <a:rPr sz="3200" spc="-25" dirty="0">
                <a:latin typeface="Arial"/>
                <a:cs typeface="Arial"/>
              </a:rPr>
              <a:t>u</a:t>
            </a:r>
            <a:r>
              <a:rPr sz="3200" spc="-10" dirty="0">
                <a:latin typeface="Arial"/>
                <a:cs typeface="Arial"/>
              </a:rPr>
              <a:t>'</a:t>
            </a:r>
            <a:r>
              <a:rPr sz="3200" spc="-20" dirty="0">
                <a:latin typeface="Arial"/>
                <a:cs typeface="Arial"/>
              </a:rPr>
              <a:t>re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candidate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fo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hire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great</a:t>
            </a:r>
            <a:r>
              <a:rPr sz="3200" spc="-25" dirty="0">
                <a:latin typeface="Arial"/>
                <a:cs typeface="Arial"/>
              </a:rPr>
              <a:t> compan</a:t>
            </a:r>
            <a:r>
              <a:rPr sz="3200" spc="-20" dirty="0">
                <a:latin typeface="Arial"/>
                <a:cs typeface="Arial"/>
              </a:rPr>
              <a:t>y</a:t>
            </a:r>
            <a:r>
              <a:rPr sz="3200" spc="-25" dirty="0">
                <a:latin typeface="Arial"/>
                <a:cs typeface="Arial"/>
              </a:rPr>
              <a:t> a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land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surveyor</a:t>
            </a:r>
            <a:r>
              <a:rPr sz="3200" spc="-10" dirty="0">
                <a:latin typeface="Arial"/>
                <a:cs typeface="Arial"/>
              </a:rPr>
              <a:t>, </a:t>
            </a:r>
            <a:r>
              <a:rPr sz="3200" spc="-25" dirty="0">
                <a:latin typeface="Arial"/>
                <a:cs typeface="Arial"/>
              </a:rPr>
              <a:t>bu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5" dirty="0">
                <a:latin typeface="Arial"/>
                <a:cs typeface="Arial"/>
              </a:rPr>
              <a:t>yo</a:t>
            </a:r>
            <a:r>
              <a:rPr sz="3200" spc="-20" dirty="0">
                <a:latin typeface="Arial"/>
                <a:cs typeface="Arial"/>
              </a:rPr>
              <a:t>u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plan</a:t>
            </a:r>
            <a:r>
              <a:rPr sz="3200" spc="-15" dirty="0">
                <a:latin typeface="Arial"/>
                <a:cs typeface="Arial"/>
              </a:rPr>
              <a:t> 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30" dirty="0">
                <a:latin typeface="Arial"/>
                <a:cs typeface="Arial"/>
              </a:rPr>
              <a:t>mov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acros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country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y</a:t>
            </a:r>
            <a:r>
              <a:rPr sz="3200" spc="-25" dirty="0">
                <a:latin typeface="Arial"/>
                <a:cs typeface="Arial"/>
              </a:rPr>
              <a:t>ear</a:t>
            </a:r>
            <a:r>
              <a:rPr sz="3200" spc="-10" dirty="0">
                <a:latin typeface="Arial"/>
                <a:cs typeface="Arial"/>
              </a:rPr>
              <a:t>. </a:t>
            </a:r>
            <a:r>
              <a:rPr sz="3200" spc="-30" dirty="0">
                <a:latin typeface="Arial"/>
                <a:cs typeface="Arial"/>
              </a:rPr>
              <a:t>Do</a:t>
            </a:r>
            <a:r>
              <a:rPr sz="3200" spc="-20" dirty="0">
                <a:latin typeface="Arial"/>
                <a:cs typeface="Arial"/>
              </a:rPr>
              <a:t> you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revea</a:t>
            </a:r>
            <a:r>
              <a:rPr sz="3200" spc="-10" dirty="0">
                <a:latin typeface="Arial"/>
                <a:cs typeface="Arial"/>
              </a:rPr>
              <a:t>l </a:t>
            </a:r>
            <a:r>
              <a:rPr sz="3200" spc="-20" dirty="0">
                <a:latin typeface="Arial"/>
                <a:cs typeface="Arial"/>
              </a:rPr>
              <a:t>tha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0" dirty="0">
                <a:latin typeface="Arial"/>
                <a:cs typeface="Arial"/>
              </a:rPr>
              <a:t>during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interview?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/>
          <a:p>
            <a:pPr marL="1640839">
              <a:lnSpc>
                <a:spcPct val="100000"/>
              </a:lnSpc>
            </a:pPr>
            <a:r>
              <a:rPr spc="-20" dirty="0"/>
              <a:t>Ethics</a:t>
            </a:r>
            <a:r>
              <a:rPr spc="-5" dirty="0"/>
              <a:t> </a:t>
            </a:r>
            <a:r>
              <a:rPr spc="-25" dirty="0"/>
              <a:t>Quiz</a:t>
            </a:r>
            <a:r>
              <a:rPr spc="10" dirty="0"/>
              <a:t> </a:t>
            </a:r>
            <a:r>
              <a:rPr spc="-25" dirty="0"/>
              <a:t>#5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93139" y="2156791"/>
            <a:ext cx="7538084" cy="3747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a</a:t>
            </a:r>
            <a:r>
              <a:rPr sz="3200" spc="-15" dirty="0">
                <a:latin typeface="Arial"/>
                <a:cs typeface="Arial"/>
              </a:rPr>
              <a:t>) </a:t>
            </a:r>
            <a:r>
              <a:rPr sz="3200" spc="-30" dirty="0">
                <a:latin typeface="Arial"/>
                <a:cs typeface="Arial"/>
              </a:rPr>
              <a:t>No</a:t>
            </a:r>
            <a:r>
              <a:rPr sz="3200" spc="-10" dirty="0">
                <a:latin typeface="Arial"/>
                <a:cs typeface="Arial"/>
              </a:rPr>
              <a:t>,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they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hav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n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righ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know</a:t>
            </a:r>
            <a:r>
              <a:rPr sz="3200" spc="-10" dirty="0">
                <a:latin typeface="Arial"/>
                <a:cs typeface="Arial"/>
              </a:rPr>
              <a:t> I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have</a:t>
            </a:r>
            <a:r>
              <a:rPr sz="3200" spc="-20" dirty="0">
                <a:latin typeface="Arial"/>
                <a:cs typeface="Arial"/>
              </a:rPr>
              <a:t> relocation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plans.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b</a:t>
            </a:r>
            <a:r>
              <a:rPr sz="3200" spc="-15" dirty="0">
                <a:latin typeface="Arial"/>
                <a:cs typeface="Arial"/>
              </a:rPr>
              <a:t>)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Yes</a:t>
            </a:r>
            <a:r>
              <a:rPr sz="3200" spc="-10" dirty="0">
                <a:latin typeface="Arial"/>
                <a:cs typeface="Arial"/>
              </a:rPr>
              <a:t>,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I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woul</a:t>
            </a:r>
            <a:r>
              <a:rPr sz="3200" spc="-20" dirty="0">
                <a:latin typeface="Arial"/>
                <a:cs typeface="Arial"/>
              </a:rPr>
              <a:t>d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fee</a:t>
            </a:r>
            <a:r>
              <a:rPr sz="3200" spc="-10" dirty="0">
                <a:latin typeface="Arial"/>
                <a:cs typeface="Arial"/>
              </a:rPr>
              <a:t>l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obligated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tell.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5600" marR="32004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15" dirty="0">
                <a:latin typeface="Arial"/>
                <a:cs typeface="Arial"/>
              </a:rPr>
              <a:t>c)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10" dirty="0">
                <a:latin typeface="Arial"/>
                <a:cs typeface="Arial"/>
              </a:rPr>
              <a:t>f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interviewe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ask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my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lon</a:t>
            </a:r>
            <a:r>
              <a:rPr sz="3200" spc="-25" dirty="0">
                <a:latin typeface="Arial"/>
                <a:cs typeface="Arial"/>
              </a:rPr>
              <a:t>g-term</a:t>
            </a:r>
            <a:r>
              <a:rPr sz="3200" spc="-20" dirty="0">
                <a:latin typeface="Arial"/>
                <a:cs typeface="Arial"/>
              </a:rPr>
              <a:t> intentions</a:t>
            </a:r>
            <a:r>
              <a:rPr sz="3200" spc="-10" dirty="0">
                <a:latin typeface="Arial"/>
                <a:cs typeface="Arial"/>
              </a:rPr>
              <a:t>,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I'l</a:t>
            </a:r>
            <a:r>
              <a:rPr sz="3200" spc="-10" dirty="0">
                <a:latin typeface="Arial"/>
                <a:cs typeface="Arial"/>
              </a:rPr>
              <a:t>l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admi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35" dirty="0">
                <a:latin typeface="Arial"/>
                <a:cs typeface="Arial"/>
              </a:rPr>
              <a:t>m</a:t>
            </a:r>
            <a:r>
              <a:rPr sz="3200" spc="-20" dirty="0">
                <a:latin typeface="Arial"/>
                <a:cs typeface="Arial"/>
              </a:rPr>
              <a:t>y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plan.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/>
          <a:p>
            <a:pPr marL="1640839">
              <a:lnSpc>
                <a:spcPct val="100000"/>
              </a:lnSpc>
            </a:pPr>
            <a:r>
              <a:rPr spc="-20" dirty="0"/>
              <a:t>Ethics</a:t>
            </a:r>
            <a:r>
              <a:rPr spc="-5" dirty="0"/>
              <a:t> </a:t>
            </a:r>
            <a:r>
              <a:rPr spc="-25" dirty="0"/>
              <a:t>Quiz</a:t>
            </a:r>
            <a:r>
              <a:rPr spc="10" dirty="0"/>
              <a:t> </a:t>
            </a:r>
            <a:r>
              <a:rPr spc="-25" dirty="0"/>
              <a:t>#6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437311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2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93139" y="2156791"/>
            <a:ext cx="7828915" cy="3845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A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c</a:t>
            </a:r>
            <a:r>
              <a:rPr sz="3200" spc="-25" dirty="0">
                <a:latin typeface="Arial"/>
                <a:cs typeface="Arial"/>
              </a:rPr>
              <a:t>oworke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wh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also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friend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tells</a:t>
            </a:r>
            <a:r>
              <a:rPr sz="3200" spc="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you</a:t>
            </a:r>
            <a:r>
              <a:rPr sz="3200" spc="-20" dirty="0">
                <a:latin typeface="Arial"/>
                <a:cs typeface="Arial"/>
              </a:rPr>
              <a:t> tha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5" dirty="0">
                <a:latin typeface="Arial"/>
                <a:cs typeface="Arial"/>
              </a:rPr>
              <a:t>h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ha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majo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concern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abou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0" dirty="0">
                <a:latin typeface="Arial"/>
                <a:cs typeface="Arial"/>
              </a:rPr>
              <a:t>a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large projec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5" dirty="0">
                <a:latin typeface="Arial"/>
                <a:cs typeface="Arial"/>
              </a:rPr>
              <a:t>an</a:t>
            </a:r>
            <a:r>
              <a:rPr sz="3200" spc="-20" dirty="0">
                <a:latin typeface="Arial"/>
                <a:cs typeface="Arial"/>
              </a:rPr>
              <a:t>d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plan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tel</a:t>
            </a:r>
            <a:r>
              <a:rPr sz="3200" spc="-10" dirty="0">
                <a:latin typeface="Arial"/>
                <a:cs typeface="Arial"/>
              </a:rPr>
              <a:t>l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vice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president fo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engineering</a:t>
            </a:r>
            <a:r>
              <a:rPr sz="3200" spc="-10" dirty="0">
                <a:latin typeface="Arial"/>
                <a:cs typeface="Arial"/>
              </a:rPr>
              <a:t>.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Yo</a:t>
            </a:r>
            <a:r>
              <a:rPr sz="3200" spc="-20" dirty="0">
                <a:latin typeface="Arial"/>
                <a:cs typeface="Arial"/>
              </a:rPr>
              <a:t>u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jus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learned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vice presiden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5" dirty="0">
                <a:latin typeface="Arial"/>
                <a:cs typeface="Arial"/>
              </a:rPr>
              <a:t>ha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bee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know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fir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people wh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hav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bee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too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voca</a:t>
            </a:r>
            <a:r>
              <a:rPr sz="3200" spc="-10" dirty="0">
                <a:latin typeface="Arial"/>
                <a:cs typeface="Arial"/>
              </a:rPr>
              <a:t>l </a:t>
            </a:r>
            <a:r>
              <a:rPr sz="3200" spc="-25" dirty="0">
                <a:latin typeface="Arial"/>
                <a:cs typeface="Arial"/>
              </a:rPr>
              <a:t>agains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0" dirty="0">
                <a:latin typeface="Arial"/>
                <a:cs typeface="Arial"/>
              </a:rPr>
              <a:t>this projec</a:t>
            </a:r>
            <a:r>
              <a:rPr sz="3200" spc="-10" dirty="0">
                <a:latin typeface="Arial"/>
                <a:cs typeface="Arial"/>
              </a:rPr>
              <a:t>t.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Do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y</a:t>
            </a:r>
            <a:r>
              <a:rPr sz="3200" spc="-25" dirty="0">
                <a:latin typeface="Arial"/>
                <a:cs typeface="Arial"/>
              </a:rPr>
              <a:t>o</a:t>
            </a:r>
            <a:r>
              <a:rPr sz="3200" spc="-20" dirty="0">
                <a:latin typeface="Arial"/>
                <a:cs typeface="Arial"/>
              </a:rPr>
              <a:t>u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encourag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you</a:t>
            </a:r>
            <a:r>
              <a:rPr sz="3200" spc="-15" dirty="0">
                <a:latin typeface="Arial"/>
                <a:cs typeface="Arial"/>
              </a:rPr>
              <a:t>r </a:t>
            </a:r>
            <a:r>
              <a:rPr sz="3200" spc="-20" dirty="0">
                <a:latin typeface="Arial"/>
                <a:cs typeface="Arial"/>
              </a:rPr>
              <a:t>friend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to be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hones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anyway?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/>
          <a:p>
            <a:pPr marL="1640839">
              <a:lnSpc>
                <a:spcPct val="100000"/>
              </a:lnSpc>
            </a:pPr>
            <a:r>
              <a:rPr spc="-20" dirty="0"/>
              <a:t>Ethics</a:t>
            </a:r>
            <a:r>
              <a:rPr spc="-5" dirty="0"/>
              <a:t> </a:t>
            </a:r>
            <a:r>
              <a:rPr spc="-25" dirty="0"/>
              <a:t>Quiz</a:t>
            </a:r>
            <a:r>
              <a:rPr spc="10" dirty="0"/>
              <a:t> </a:t>
            </a:r>
            <a:r>
              <a:rPr spc="-25" dirty="0"/>
              <a:t>#6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0" y="437311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2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2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93139" y="2108023"/>
            <a:ext cx="7898130" cy="45042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a</a:t>
            </a:r>
            <a:r>
              <a:rPr sz="3200" spc="-15" dirty="0">
                <a:latin typeface="Arial"/>
                <a:cs typeface="Arial"/>
              </a:rPr>
              <a:t>) </a:t>
            </a:r>
            <a:r>
              <a:rPr sz="3200" spc="-25" dirty="0">
                <a:latin typeface="Arial"/>
                <a:cs typeface="Arial"/>
              </a:rPr>
              <a:t>Yes</a:t>
            </a:r>
            <a:r>
              <a:rPr sz="3200" spc="-10" dirty="0">
                <a:latin typeface="Arial"/>
                <a:cs typeface="Arial"/>
              </a:rPr>
              <a:t>, </a:t>
            </a:r>
            <a:r>
              <a:rPr sz="3200" spc="-25" dirty="0">
                <a:latin typeface="Arial"/>
                <a:cs typeface="Arial"/>
              </a:rPr>
              <a:t>honest</a:t>
            </a:r>
            <a:r>
              <a:rPr sz="3200" spc="-20" dirty="0">
                <a:latin typeface="Arial"/>
                <a:cs typeface="Arial"/>
              </a:rPr>
              <a:t>y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alway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bes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0" dirty="0">
                <a:latin typeface="Arial"/>
                <a:cs typeface="Arial"/>
              </a:rPr>
              <a:t>policy.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7"/>
              </a:spcBef>
            </a:pPr>
            <a:endParaRPr sz="4350" dirty="0">
              <a:latin typeface="Times New Roman"/>
              <a:cs typeface="Times New Roman"/>
            </a:endParaRPr>
          </a:p>
          <a:p>
            <a:pPr marL="355600" marR="5080" indent="-342900">
              <a:lnSpc>
                <a:spcPts val="346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b</a:t>
            </a:r>
            <a:r>
              <a:rPr sz="3200" spc="-15" dirty="0">
                <a:latin typeface="Arial"/>
                <a:cs typeface="Arial"/>
              </a:rPr>
              <a:t>)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No</a:t>
            </a:r>
            <a:r>
              <a:rPr sz="3200" spc="-10" dirty="0">
                <a:latin typeface="Arial"/>
                <a:cs typeface="Arial"/>
              </a:rPr>
              <a:t>,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I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revea</a:t>
            </a:r>
            <a:r>
              <a:rPr sz="3200" spc="-10" dirty="0">
                <a:latin typeface="Arial"/>
                <a:cs typeface="Arial"/>
              </a:rPr>
              <a:t>l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danger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o</a:t>
            </a:r>
            <a:r>
              <a:rPr sz="3200" spc="-10" dirty="0">
                <a:latin typeface="Arial"/>
                <a:cs typeface="Arial"/>
              </a:rPr>
              <a:t>f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decision and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encourag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friend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protec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0" dirty="0">
                <a:latin typeface="Arial"/>
                <a:cs typeface="Arial"/>
              </a:rPr>
              <a:t>his job.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3"/>
              </a:spcBef>
              <a:buFont typeface="Arial"/>
              <a:buChar char="•"/>
            </a:pPr>
            <a:endParaRPr sz="4300" dirty="0">
              <a:latin typeface="Times New Roman"/>
              <a:cs typeface="Times New Roman"/>
            </a:endParaRPr>
          </a:p>
          <a:p>
            <a:pPr marL="355600" marR="544195" indent="-342900">
              <a:lnSpc>
                <a:spcPts val="346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c</a:t>
            </a:r>
            <a:r>
              <a:rPr sz="3200" spc="-15" dirty="0">
                <a:latin typeface="Arial"/>
                <a:cs typeface="Arial"/>
              </a:rPr>
              <a:t>) </a:t>
            </a:r>
            <a:r>
              <a:rPr sz="3200" spc="-10" dirty="0">
                <a:latin typeface="Arial"/>
                <a:cs typeface="Arial"/>
              </a:rPr>
              <a:t>I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explain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wha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I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k</a:t>
            </a:r>
            <a:r>
              <a:rPr sz="3200" spc="-25" dirty="0">
                <a:latin typeface="Arial"/>
                <a:cs typeface="Arial"/>
              </a:rPr>
              <a:t>now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bu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tr</a:t>
            </a:r>
            <a:r>
              <a:rPr sz="3200" spc="-20" dirty="0">
                <a:latin typeface="Arial"/>
                <a:cs typeface="Arial"/>
              </a:rPr>
              <a:t>y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avoid encouragin</a:t>
            </a:r>
            <a:r>
              <a:rPr sz="3200" spc="-20" dirty="0">
                <a:latin typeface="Arial"/>
                <a:cs typeface="Arial"/>
              </a:rPr>
              <a:t>g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35" dirty="0">
                <a:latin typeface="Arial"/>
                <a:cs typeface="Arial"/>
              </a:rPr>
              <a:t>m</a:t>
            </a:r>
            <a:r>
              <a:rPr sz="3200" spc="-20" dirty="0">
                <a:latin typeface="Arial"/>
                <a:cs typeface="Arial"/>
              </a:rPr>
              <a:t>y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friend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on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30" dirty="0">
                <a:latin typeface="Arial"/>
                <a:cs typeface="Arial"/>
              </a:rPr>
              <a:t>wa</a:t>
            </a:r>
            <a:r>
              <a:rPr sz="3200" spc="-20" dirty="0">
                <a:latin typeface="Arial"/>
                <a:cs typeface="Arial"/>
              </a:rPr>
              <a:t>y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or another.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/>
          <a:p>
            <a:pPr marL="1640839">
              <a:lnSpc>
                <a:spcPct val="100000"/>
              </a:lnSpc>
            </a:pPr>
            <a:r>
              <a:rPr spc="-20" dirty="0"/>
              <a:t>Ethics</a:t>
            </a:r>
            <a:r>
              <a:rPr spc="-5" dirty="0"/>
              <a:t> </a:t>
            </a:r>
            <a:r>
              <a:rPr spc="-25" dirty="0"/>
              <a:t>Quiz</a:t>
            </a:r>
            <a:r>
              <a:rPr spc="10" dirty="0"/>
              <a:t> </a:t>
            </a:r>
            <a:r>
              <a:rPr spc="-25" dirty="0"/>
              <a:t>#7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93139" y="2108023"/>
            <a:ext cx="7856220" cy="4382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080" indent="-342900">
              <a:lnSpc>
                <a:spcPts val="346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A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friend</a:t>
            </a:r>
            <a:r>
              <a:rPr sz="3200" spc="-10" dirty="0">
                <a:latin typeface="Arial"/>
                <a:cs typeface="Arial"/>
              </a:rPr>
              <a:t>,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engineer</a:t>
            </a:r>
            <a:r>
              <a:rPr sz="3200" spc="-10" dirty="0">
                <a:latin typeface="Arial"/>
                <a:cs typeface="Arial"/>
              </a:rPr>
              <a:t>,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ha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jus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bee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fired fro</a:t>
            </a:r>
            <a:r>
              <a:rPr sz="3200" spc="-30" dirty="0">
                <a:latin typeface="Arial"/>
                <a:cs typeface="Arial"/>
              </a:rPr>
              <a:t>m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you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company</a:t>
            </a:r>
            <a:r>
              <a:rPr sz="3200" spc="-10" dirty="0">
                <a:latin typeface="Arial"/>
                <a:cs typeface="Arial"/>
              </a:rPr>
              <a:t>. </a:t>
            </a:r>
            <a:r>
              <a:rPr sz="3200" spc="-25" dirty="0">
                <a:latin typeface="Arial"/>
                <a:cs typeface="Arial"/>
              </a:rPr>
              <a:t>Yo</a:t>
            </a:r>
            <a:r>
              <a:rPr sz="3200" spc="-20" dirty="0">
                <a:latin typeface="Arial"/>
                <a:cs typeface="Arial"/>
              </a:rPr>
              <a:t>u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are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up-and- comin</a:t>
            </a:r>
            <a:r>
              <a:rPr sz="3200" spc="-20" dirty="0">
                <a:latin typeface="Arial"/>
                <a:cs typeface="Arial"/>
              </a:rPr>
              <a:t>g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executive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an</a:t>
            </a:r>
            <a:r>
              <a:rPr sz="3200" spc="-20" dirty="0">
                <a:latin typeface="Arial"/>
                <a:cs typeface="Arial"/>
              </a:rPr>
              <a:t>d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y</a:t>
            </a:r>
            <a:r>
              <a:rPr sz="3200" spc="-25" dirty="0">
                <a:latin typeface="Arial"/>
                <a:cs typeface="Arial"/>
              </a:rPr>
              <a:t>ou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bos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warns</a:t>
            </a:r>
            <a:r>
              <a:rPr sz="3200" spc="-20" dirty="0">
                <a:latin typeface="Arial"/>
                <a:cs typeface="Arial"/>
              </a:rPr>
              <a:t> tha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10" dirty="0">
                <a:latin typeface="Arial"/>
                <a:cs typeface="Arial"/>
              </a:rPr>
              <a:t>f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you're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see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with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this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person</a:t>
            </a:r>
            <a:r>
              <a:rPr sz="3200" spc="-10" dirty="0">
                <a:latin typeface="Arial"/>
                <a:cs typeface="Arial"/>
              </a:rPr>
              <a:t>,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you</a:t>
            </a:r>
            <a:r>
              <a:rPr sz="3200" spc="-20" dirty="0">
                <a:latin typeface="Arial"/>
                <a:cs typeface="Arial"/>
              </a:rPr>
              <a:t> could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lose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respec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5" dirty="0">
                <a:latin typeface="Arial"/>
                <a:cs typeface="Arial"/>
              </a:rPr>
              <a:t>o</a:t>
            </a:r>
            <a:r>
              <a:rPr sz="3200" spc="-10" dirty="0">
                <a:latin typeface="Arial"/>
                <a:cs typeface="Arial"/>
              </a:rPr>
              <a:t>f </a:t>
            </a:r>
            <a:r>
              <a:rPr sz="3200" spc="-25" dirty="0">
                <a:latin typeface="Arial"/>
                <a:cs typeface="Arial"/>
              </a:rPr>
              <a:t>thos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30" dirty="0">
                <a:latin typeface="Arial"/>
                <a:cs typeface="Arial"/>
              </a:rPr>
              <a:t>wh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might promo</a:t>
            </a:r>
            <a:r>
              <a:rPr sz="3200" spc="-15" dirty="0">
                <a:latin typeface="Arial"/>
                <a:cs typeface="Arial"/>
              </a:rPr>
              <a:t>t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you</a:t>
            </a:r>
            <a:r>
              <a:rPr sz="3200" spc="-10" dirty="0">
                <a:latin typeface="Arial"/>
                <a:cs typeface="Arial"/>
              </a:rPr>
              <a:t>. </a:t>
            </a:r>
            <a:r>
              <a:rPr sz="3200" spc="-25" dirty="0">
                <a:latin typeface="Arial"/>
                <a:cs typeface="Arial"/>
              </a:rPr>
              <a:t>Be</a:t>
            </a:r>
            <a:r>
              <a:rPr sz="3200" spc="-20" dirty="0">
                <a:latin typeface="Arial"/>
                <a:cs typeface="Arial"/>
              </a:rPr>
              <a:t>fore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leaving</a:t>
            </a:r>
            <a:r>
              <a:rPr sz="3200" spc="-10" dirty="0">
                <a:latin typeface="Arial"/>
                <a:cs typeface="Arial"/>
              </a:rPr>
              <a:t>,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f</a:t>
            </a:r>
            <a:r>
              <a:rPr sz="3200" spc="-20" dirty="0">
                <a:latin typeface="Arial"/>
                <a:cs typeface="Arial"/>
              </a:rPr>
              <a:t>riend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upse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5" dirty="0">
                <a:latin typeface="Arial"/>
                <a:cs typeface="Arial"/>
              </a:rPr>
              <a:t>an</a:t>
            </a:r>
            <a:r>
              <a:rPr sz="3200" spc="-20" dirty="0">
                <a:latin typeface="Arial"/>
                <a:cs typeface="Arial"/>
              </a:rPr>
              <a:t>d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ask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yo</a:t>
            </a:r>
            <a:r>
              <a:rPr sz="3200" spc="-20" dirty="0">
                <a:latin typeface="Arial"/>
                <a:cs typeface="Arial"/>
              </a:rPr>
              <a:t>u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30" dirty="0">
                <a:latin typeface="Arial"/>
                <a:cs typeface="Arial"/>
              </a:rPr>
              <a:t>mee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0" dirty="0">
                <a:latin typeface="Arial"/>
                <a:cs typeface="Arial"/>
              </a:rPr>
              <a:t>hi</a:t>
            </a:r>
            <a:r>
              <a:rPr sz="3200" spc="-30" dirty="0">
                <a:latin typeface="Arial"/>
                <a:cs typeface="Arial"/>
              </a:rPr>
              <a:t>m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 conference </a:t>
            </a:r>
            <a:r>
              <a:rPr sz="3200" spc="-25" dirty="0">
                <a:latin typeface="Arial"/>
                <a:cs typeface="Arial"/>
              </a:rPr>
              <a:t>roo</a:t>
            </a:r>
            <a:r>
              <a:rPr sz="3200" spc="-20" dirty="0">
                <a:latin typeface="Arial"/>
                <a:cs typeface="Arial"/>
              </a:rPr>
              <a:t>m,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somethin</a:t>
            </a:r>
            <a:r>
              <a:rPr sz="3200" spc="-20" dirty="0">
                <a:latin typeface="Arial"/>
                <a:cs typeface="Arial"/>
              </a:rPr>
              <a:t>g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coworkers</a:t>
            </a:r>
            <a:r>
              <a:rPr sz="3200" spc="-20" dirty="0">
                <a:latin typeface="Arial"/>
                <a:cs typeface="Arial"/>
              </a:rPr>
              <a:t> wil</a:t>
            </a:r>
            <a:r>
              <a:rPr sz="3200" spc="-10" dirty="0">
                <a:latin typeface="Arial"/>
                <a:cs typeface="Arial"/>
              </a:rPr>
              <a:t>l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likely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see</a:t>
            </a:r>
            <a:r>
              <a:rPr sz="3200" spc="-10" dirty="0">
                <a:latin typeface="Arial"/>
                <a:cs typeface="Arial"/>
              </a:rPr>
              <a:t>.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30" dirty="0">
                <a:latin typeface="Arial"/>
                <a:cs typeface="Arial"/>
              </a:rPr>
              <a:t>D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yo</a:t>
            </a:r>
            <a:r>
              <a:rPr sz="3200" spc="-20" dirty="0">
                <a:latin typeface="Arial"/>
                <a:cs typeface="Arial"/>
              </a:rPr>
              <a:t>u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agre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g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comfort you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20" dirty="0">
                <a:latin typeface="Arial"/>
                <a:cs typeface="Arial"/>
              </a:rPr>
              <a:t> friend?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/>
          <a:p>
            <a:pPr marL="1640839">
              <a:lnSpc>
                <a:spcPct val="100000"/>
              </a:lnSpc>
            </a:pPr>
            <a:r>
              <a:rPr spc="-20" dirty="0"/>
              <a:t>Ethics</a:t>
            </a:r>
            <a:r>
              <a:rPr spc="-5" dirty="0"/>
              <a:t> </a:t>
            </a:r>
            <a:r>
              <a:rPr spc="-25" dirty="0"/>
              <a:t>Quiz</a:t>
            </a:r>
            <a:r>
              <a:rPr spc="10" dirty="0"/>
              <a:t> </a:t>
            </a:r>
            <a:r>
              <a:rPr spc="-25" dirty="0"/>
              <a:t>#7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93139" y="2156791"/>
            <a:ext cx="7493634" cy="4235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120014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a</a:t>
            </a:r>
            <a:r>
              <a:rPr sz="3200" spc="-15" dirty="0">
                <a:latin typeface="Arial"/>
                <a:cs typeface="Arial"/>
              </a:rPr>
              <a:t>) </a:t>
            </a:r>
            <a:r>
              <a:rPr sz="3200" spc="-25" dirty="0">
                <a:latin typeface="Arial"/>
                <a:cs typeface="Arial"/>
              </a:rPr>
              <a:t>Ye</a:t>
            </a:r>
            <a:r>
              <a:rPr sz="3200" spc="-15" dirty="0">
                <a:latin typeface="Arial"/>
                <a:cs typeface="Arial"/>
              </a:rPr>
              <a:t>s</a:t>
            </a:r>
            <a:r>
              <a:rPr sz="3200" spc="-10" dirty="0">
                <a:latin typeface="Arial"/>
                <a:cs typeface="Arial"/>
              </a:rPr>
              <a:t>,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huma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friendships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matte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30" dirty="0">
                <a:latin typeface="Arial"/>
                <a:cs typeface="Arial"/>
              </a:rPr>
              <a:t>m</a:t>
            </a:r>
            <a:r>
              <a:rPr sz="3200" spc="-25" dirty="0">
                <a:latin typeface="Arial"/>
                <a:cs typeface="Arial"/>
              </a:rPr>
              <a:t>ore</a:t>
            </a:r>
            <a:r>
              <a:rPr sz="3200" spc="-20" dirty="0">
                <a:latin typeface="Arial"/>
                <a:cs typeface="Arial"/>
              </a:rPr>
              <a:t> than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an</a:t>
            </a:r>
            <a:r>
              <a:rPr sz="3200" spc="-20" dirty="0">
                <a:latin typeface="Arial"/>
                <a:cs typeface="Arial"/>
              </a:rPr>
              <a:t>y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promotion.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b</a:t>
            </a:r>
            <a:r>
              <a:rPr sz="3200" spc="-15" dirty="0">
                <a:latin typeface="Arial"/>
                <a:cs typeface="Arial"/>
              </a:rPr>
              <a:t>)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Yes</a:t>
            </a:r>
            <a:r>
              <a:rPr sz="3200" spc="-10" dirty="0">
                <a:latin typeface="Arial"/>
                <a:cs typeface="Arial"/>
              </a:rPr>
              <a:t>, </a:t>
            </a:r>
            <a:r>
              <a:rPr sz="3200" spc="-25" dirty="0">
                <a:latin typeface="Arial"/>
                <a:cs typeface="Arial"/>
              </a:rPr>
              <a:t>bu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5" dirty="0">
                <a:latin typeface="Arial"/>
                <a:cs typeface="Arial"/>
              </a:rPr>
              <a:t>yo</a:t>
            </a:r>
            <a:r>
              <a:rPr sz="3200" spc="-20" dirty="0">
                <a:latin typeface="Arial"/>
                <a:cs typeface="Arial"/>
              </a:rPr>
              <a:t>u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as</a:t>
            </a:r>
            <a:r>
              <a:rPr sz="3200" spc="-20" dirty="0">
                <a:latin typeface="Arial"/>
                <a:cs typeface="Arial"/>
              </a:rPr>
              <a:t>k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10" dirty="0">
                <a:latin typeface="Arial"/>
                <a:cs typeface="Arial"/>
              </a:rPr>
              <a:t>f </a:t>
            </a:r>
            <a:r>
              <a:rPr sz="3200" spc="-25" dirty="0">
                <a:latin typeface="Arial"/>
                <a:cs typeface="Arial"/>
              </a:rPr>
              <a:t>yo</a:t>
            </a:r>
            <a:r>
              <a:rPr sz="3200" spc="-20" dirty="0">
                <a:latin typeface="Arial"/>
                <a:cs typeface="Arial"/>
              </a:rPr>
              <a:t>u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ca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30" dirty="0">
                <a:latin typeface="Arial"/>
                <a:cs typeface="Arial"/>
              </a:rPr>
              <a:t>mee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5" dirty="0">
                <a:latin typeface="Arial"/>
                <a:cs typeface="Arial"/>
              </a:rPr>
              <a:t>a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0" dirty="0">
                <a:latin typeface="Arial"/>
                <a:cs typeface="Arial"/>
              </a:rPr>
              <a:t>a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differen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15" dirty="0">
                <a:latin typeface="Arial"/>
                <a:cs typeface="Arial"/>
              </a:rPr>
              <a:t>l</a:t>
            </a:r>
            <a:r>
              <a:rPr sz="3200" spc="-20" dirty="0">
                <a:latin typeface="Arial"/>
                <a:cs typeface="Arial"/>
              </a:rPr>
              <a:t>ocation.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5600" marR="499109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15" dirty="0">
                <a:latin typeface="Arial"/>
                <a:cs typeface="Arial"/>
              </a:rPr>
              <a:t>c)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30" dirty="0">
                <a:latin typeface="Arial"/>
                <a:cs typeface="Arial"/>
              </a:rPr>
              <a:t>No</a:t>
            </a:r>
            <a:r>
              <a:rPr sz="3200" spc="-10" dirty="0">
                <a:latin typeface="Arial"/>
                <a:cs typeface="Arial"/>
              </a:rPr>
              <a:t>,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an</a:t>
            </a:r>
            <a:r>
              <a:rPr sz="3200" spc="-20" dirty="0">
                <a:latin typeface="Arial"/>
                <a:cs typeface="Arial"/>
              </a:rPr>
              <a:t>d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yo</a:t>
            </a:r>
            <a:r>
              <a:rPr sz="3200" spc="-20" dirty="0">
                <a:latin typeface="Arial"/>
                <a:cs typeface="Arial"/>
              </a:rPr>
              <a:t>u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cu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of</a:t>
            </a:r>
            <a:r>
              <a:rPr sz="3200" spc="-10" dirty="0">
                <a:latin typeface="Arial"/>
                <a:cs typeface="Arial"/>
              </a:rPr>
              <a:t>f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al</a:t>
            </a:r>
            <a:r>
              <a:rPr sz="3200" spc="-10" dirty="0">
                <a:latin typeface="Arial"/>
                <a:cs typeface="Arial"/>
              </a:rPr>
              <a:t>l</a:t>
            </a:r>
            <a:r>
              <a:rPr sz="3200" spc="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ties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with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25" dirty="0">
                <a:latin typeface="Arial"/>
                <a:cs typeface="Arial"/>
              </a:rPr>
              <a:t> shunne</a:t>
            </a:r>
            <a:r>
              <a:rPr sz="3200" spc="-20" dirty="0">
                <a:latin typeface="Arial"/>
                <a:cs typeface="Arial"/>
              </a:rPr>
              <a:t>d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e</a:t>
            </a:r>
            <a:r>
              <a:rPr sz="3200" spc="-30" dirty="0">
                <a:latin typeface="Arial"/>
                <a:cs typeface="Arial"/>
              </a:rPr>
              <a:t>m</a:t>
            </a:r>
            <a:r>
              <a:rPr sz="3200" spc="-20" dirty="0">
                <a:latin typeface="Arial"/>
                <a:cs typeface="Arial"/>
              </a:rPr>
              <a:t>ployee.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/>
          <a:p>
            <a:pPr marL="1640839">
              <a:lnSpc>
                <a:spcPct val="100000"/>
              </a:lnSpc>
            </a:pPr>
            <a:r>
              <a:rPr spc="-20" dirty="0"/>
              <a:t>Ethics</a:t>
            </a:r>
            <a:r>
              <a:rPr spc="-5" dirty="0"/>
              <a:t> </a:t>
            </a:r>
            <a:r>
              <a:rPr spc="-25" dirty="0"/>
              <a:t>Quiz</a:t>
            </a:r>
            <a:r>
              <a:rPr spc="10" dirty="0"/>
              <a:t> </a:t>
            </a:r>
            <a:r>
              <a:rPr spc="-25" dirty="0"/>
              <a:t>#8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437311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2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93139" y="2156791"/>
            <a:ext cx="8011159" cy="33578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4965" marR="5080" indent="-342265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0" dirty="0">
                <a:latin typeface="Arial"/>
                <a:cs typeface="Arial"/>
              </a:rPr>
              <a:t>Yo</a:t>
            </a:r>
            <a:r>
              <a:rPr sz="3200" spc="-25" dirty="0">
                <a:latin typeface="Arial"/>
                <a:cs typeface="Arial"/>
              </a:rPr>
              <a:t>u</a:t>
            </a:r>
            <a:r>
              <a:rPr sz="3200" spc="-10" dirty="0">
                <a:latin typeface="Arial"/>
                <a:cs typeface="Arial"/>
              </a:rPr>
              <a:t>'</a:t>
            </a:r>
            <a:r>
              <a:rPr sz="3200" spc="-20" dirty="0">
                <a:latin typeface="Arial"/>
                <a:cs typeface="Arial"/>
              </a:rPr>
              <a:t>re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are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engineering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manage</a:t>
            </a:r>
            <a:r>
              <a:rPr sz="3200" spc="-15" dirty="0">
                <a:latin typeface="Arial"/>
                <a:cs typeface="Arial"/>
              </a:rPr>
              <a:t>r </a:t>
            </a:r>
            <a:r>
              <a:rPr sz="3200" spc="-25" dirty="0">
                <a:latin typeface="Arial"/>
                <a:cs typeface="Arial"/>
              </a:rPr>
              <a:t>and hav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bee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aske</a:t>
            </a:r>
            <a:r>
              <a:rPr sz="3200" spc="-20" dirty="0">
                <a:latin typeface="Arial"/>
                <a:cs typeface="Arial"/>
              </a:rPr>
              <a:t>d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wor</a:t>
            </a:r>
            <a:r>
              <a:rPr sz="3200" spc="-20" dirty="0">
                <a:latin typeface="Arial"/>
                <a:cs typeface="Arial"/>
              </a:rPr>
              <a:t>k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with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public relations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departmen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writing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press</a:t>
            </a:r>
            <a:r>
              <a:rPr sz="3200" spc="-20" dirty="0">
                <a:latin typeface="Arial"/>
                <a:cs typeface="Arial"/>
              </a:rPr>
              <a:t> release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abou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0" dirty="0">
                <a:latin typeface="Arial"/>
                <a:cs typeface="Arial"/>
              </a:rPr>
              <a:t>a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new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produc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0" dirty="0">
                <a:latin typeface="Arial"/>
                <a:cs typeface="Arial"/>
              </a:rPr>
              <a:t>tha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0" dirty="0">
                <a:latin typeface="Arial"/>
                <a:cs typeface="Arial"/>
              </a:rPr>
              <a:t>didn't turn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ou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0" dirty="0">
                <a:latin typeface="Arial"/>
                <a:cs typeface="Arial"/>
              </a:rPr>
              <a:t>quite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w</a:t>
            </a:r>
            <a:r>
              <a:rPr sz="3200" spc="-20" dirty="0">
                <a:latin typeface="Arial"/>
                <a:cs typeface="Arial"/>
              </a:rPr>
              <a:t>el</a:t>
            </a:r>
            <a:r>
              <a:rPr sz="3200" spc="-10" dirty="0">
                <a:latin typeface="Arial"/>
                <a:cs typeface="Arial"/>
              </a:rPr>
              <a:t>l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promise</a:t>
            </a:r>
            <a:r>
              <a:rPr sz="3200" spc="-20" dirty="0">
                <a:latin typeface="Arial"/>
                <a:cs typeface="Arial"/>
              </a:rPr>
              <a:t>d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in earlie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reports</a:t>
            </a:r>
            <a:r>
              <a:rPr sz="3200" spc="-10" dirty="0">
                <a:latin typeface="Arial"/>
                <a:cs typeface="Arial"/>
              </a:rPr>
              <a:t>.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30" dirty="0">
                <a:latin typeface="Arial"/>
                <a:cs typeface="Arial"/>
              </a:rPr>
              <a:t>Ho</a:t>
            </a:r>
            <a:r>
              <a:rPr sz="3200" spc="-25" dirty="0">
                <a:latin typeface="Arial"/>
                <a:cs typeface="Arial"/>
              </a:rPr>
              <a:t>w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30" dirty="0">
                <a:latin typeface="Arial"/>
                <a:cs typeface="Arial"/>
              </a:rPr>
              <a:t>muc</a:t>
            </a:r>
            <a:r>
              <a:rPr sz="3200" spc="-20" dirty="0">
                <a:latin typeface="Arial"/>
                <a:cs typeface="Arial"/>
              </a:rPr>
              <a:t>h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d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yo</a:t>
            </a:r>
            <a:r>
              <a:rPr sz="3200" spc="-20" dirty="0">
                <a:latin typeface="Arial"/>
                <a:cs typeface="Arial"/>
              </a:rPr>
              <a:t>u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revea</a:t>
            </a:r>
            <a:r>
              <a:rPr sz="3200" spc="-10" dirty="0">
                <a:latin typeface="Arial"/>
                <a:cs typeface="Arial"/>
              </a:rPr>
              <a:t>l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to the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public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pres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release?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/>
          <a:p>
            <a:pPr marL="1640839">
              <a:lnSpc>
                <a:spcPct val="100000"/>
              </a:lnSpc>
            </a:pPr>
            <a:r>
              <a:rPr spc="-20" dirty="0"/>
              <a:t>Ethics</a:t>
            </a:r>
            <a:r>
              <a:rPr spc="-5" dirty="0"/>
              <a:t> </a:t>
            </a:r>
            <a:r>
              <a:rPr spc="-25" dirty="0"/>
              <a:t>Quiz</a:t>
            </a:r>
            <a:r>
              <a:rPr spc="10" dirty="0"/>
              <a:t> </a:t>
            </a:r>
            <a:r>
              <a:rPr spc="-25" dirty="0"/>
              <a:t>#8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0" y="437311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2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93139" y="2148014"/>
            <a:ext cx="7889875" cy="4136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36195" indent="-342900">
              <a:lnSpc>
                <a:spcPct val="100000"/>
              </a:lnSpc>
              <a:buFont typeface="Arial"/>
              <a:buChar char="•"/>
              <a:tabLst>
                <a:tab pos="355600" algn="l"/>
                <a:tab pos="869315" algn="l"/>
              </a:tabLst>
            </a:pPr>
            <a:r>
              <a:rPr sz="2800" dirty="0">
                <a:latin typeface="Arial"/>
                <a:cs typeface="Arial"/>
              </a:rPr>
              <a:t>a)	I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don</a:t>
            </a:r>
            <a:r>
              <a:rPr sz="2800" spc="-5" dirty="0">
                <a:latin typeface="Arial"/>
                <a:cs typeface="Arial"/>
              </a:rPr>
              <a:t>'</a:t>
            </a:r>
            <a:r>
              <a:rPr sz="2800" dirty="0">
                <a:latin typeface="Arial"/>
                <a:cs typeface="Arial"/>
              </a:rPr>
              <a:t>t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hint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at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it.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It</a:t>
            </a:r>
            <a:r>
              <a:rPr sz="2800" spc="-5" dirty="0">
                <a:latin typeface="Arial"/>
                <a:cs typeface="Arial"/>
              </a:rPr>
              <a:t>'</a:t>
            </a:r>
            <a:r>
              <a:rPr sz="2800" dirty="0">
                <a:latin typeface="Arial"/>
                <a:cs typeface="Arial"/>
              </a:rPr>
              <a:t>s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important that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the company's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image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is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not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damaged</a:t>
            </a:r>
            <a:r>
              <a:rPr sz="2800" spc="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by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flawed product.</a:t>
            </a:r>
          </a:p>
          <a:p>
            <a:pPr>
              <a:lnSpc>
                <a:spcPct val="100000"/>
              </a:lnSpc>
              <a:spcBef>
                <a:spcPts val="47"/>
              </a:spcBef>
              <a:buFont typeface="Arial"/>
              <a:buChar char="•"/>
            </a:pPr>
            <a:endParaRPr sz="4050" dirty="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b) I write a more mildly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enthusiasti</a:t>
            </a:r>
            <a:r>
              <a:rPr sz="2800" spc="5" dirty="0">
                <a:latin typeface="Arial"/>
                <a:cs typeface="Arial"/>
              </a:rPr>
              <a:t>c</a:t>
            </a:r>
            <a:r>
              <a:rPr sz="2800" dirty="0">
                <a:latin typeface="Arial"/>
                <a:cs typeface="Arial"/>
              </a:rPr>
              <a:t>,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but honest, release than I would if the product were perfect.</a:t>
            </a:r>
          </a:p>
          <a:p>
            <a:pPr>
              <a:lnSpc>
                <a:spcPct val="100000"/>
              </a:lnSpc>
              <a:spcBef>
                <a:spcPts val="46"/>
              </a:spcBef>
              <a:buFont typeface="Arial"/>
              <a:buChar char="•"/>
            </a:pPr>
            <a:endParaRPr sz="4050" dirty="0">
              <a:latin typeface="Times New Roman"/>
              <a:cs typeface="Times New Roman"/>
            </a:endParaRPr>
          </a:p>
          <a:p>
            <a:pPr marL="355600" marR="41148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c)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I'm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completely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honest,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believing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it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will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earn the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respect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of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customers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to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forthcoming.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/>
          <a:p>
            <a:pPr marL="1640839">
              <a:lnSpc>
                <a:spcPct val="100000"/>
              </a:lnSpc>
            </a:pPr>
            <a:r>
              <a:rPr spc="-20" dirty="0"/>
              <a:t>Ethics</a:t>
            </a:r>
            <a:r>
              <a:rPr spc="-5" dirty="0"/>
              <a:t> </a:t>
            </a:r>
            <a:r>
              <a:rPr spc="-25" dirty="0"/>
              <a:t>Quiz</a:t>
            </a:r>
            <a:r>
              <a:rPr spc="10" dirty="0"/>
              <a:t> </a:t>
            </a:r>
            <a:r>
              <a:rPr spc="-25" dirty="0"/>
              <a:t>#9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437311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2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93139" y="2156791"/>
            <a:ext cx="7917815" cy="33578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0" dirty="0">
                <a:latin typeface="Arial"/>
                <a:cs typeface="Arial"/>
              </a:rPr>
              <a:t>Yo</a:t>
            </a:r>
            <a:r>
              <a:rPr sz="3200" spc="-25" dirty="0">
                <a:latin typeface="Arial"/>
                <a:cs typeface="Arial"/>
              </a:rPr>
              <a:t>u</a:t>
            </a:r>
            <a:r>
              <a:rPr sz="3200" spc="-10" dirty="0">
                <a:latin typeface="Arial"/>
                <a:cs typeface="Arial"/>
              </a:rPr>
              <a:t>'</a:t>
            </a:r>
            <a:r>
              <a:rPr sz="3200" spc="-20" dirty="0">
                <a:latin typeface="Arial"/>
                <a:cs typeface="Arial"/>
              </a:rPr>
              <a:t>re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land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surveyo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charg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of creating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budge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0" dirty="0">
                <a:latin typeface="Arial"/>
                <a:cs typeface="Arial"/>
              </a:rPr>
              <a:t>repor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0" dirty="0">
                <a:latin typeface="Arial"/>
                <a:cs typeface="Arial"/>
              </a:rPr>
              <a:t>tha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5" dirty="0">
                <a:latin typeface="Arial"/>
                <a:cs typeface="Arial"/>
              </a:rPr>
              <a:t>goe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 board </a:t>
            </a:r>
            <a:r>
              <a:rPr sz="3200" spc="-25" dirty="0">
                <a:latin typeface="Arial"/>
                <a:cs typeface="Arial"/>
              </a:rPr>
              <a:t>o</a:t>
            </a:r>
            <a:r>
              <a:rPr sz="3200" spc="-10" dirty="0">
                <a:latin typeface="Arial"/>
                <a:cs typeface="Arial"/>
              </a:rPr>
              <a:t>f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directors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o</a:t>
            </a:r>
            <a:r>
              <a:rPr sz="3200" spc="-10" dirty="0">
                <a:latin typeface="Arial"/>
                <a:cs typeface="Arial"/>
              </a:rPr>
              <a:t>f </a:t>
            </a:r>
            <a:r>
              <a:rPr sz="3200" spc="-25" dirty="0">
                <a:latin typeface="Arial"/>
                <a:cs typeface="Arial"/>
              </a:rPr>
              <a:t>you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compan</a:t>
            </a:r>
            <a:r>
              <a:rPr sz="3200" spc="-15" dirty="0">
                <a:latin typeface="Arial"/>
                <a:cs typeface="Arial"/>
              </a:rPr>
              <a:t>y. </a:t>
            </a:r>
            <a:r>
              <a:rPr sz="3200" spc="-20" dirty="0">
                <a:latin typeface="Arial"/>
                <a:cs typeface="Arial"/>
              </a:rPr>
              <a:t>Just before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nex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5" dirty="0">
                <a:latin typeface="Arial"/>
                <a:cs typeface="Arial"/>
              </a:rPr>
              <a:t>meeting</a:t>
            </a:r>
            <a:r>
              <a:rPr sz="3200" spc="-10" dirty="0">
                <a:latin typeface="Arial"/>
                <a:cs typeface="Arial"/>
              </a:rPr>
              <a:t>,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president asks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yo</a:t>
            </a:r>
            <a:r>
              <a:rPr sz="3200" spc="-20" dirty="0">
                <a:latin typeface="Arial"/>
                <a:cs typeface="Arial"/>
              </a:rPr>
              <a:t>u</a:t>
            </a:r>
            <a:r>
              <a:rPr sz="3200" spc="-15" dirty="0">
                <a:latin typeface="Arial"/>
                <a:cs typeface="Arial"/>
              </a:rPr>
              <a:t> 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leave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25" dirty="0">
                <a:latin typeface="Arial"/>
                <a:cs typeface="Arial"/>
              </a:rPr>
              <a:t>omethin</a:t>
            </a:r>
            <a:r>
              <a:rPr sz="3200" spc="-20" dirty="0">
                <a:latin typeface="Arial"/>
                <a:cs typeface="Arial"/>
              </a:rPr>
              <a:t>g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negative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out and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jus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ad</a:t>
            </a:r>
            <a:r>
              <a:rPr sz="3200" spc="-20" dirty="0">
                <a:latin typeface="Arial"/>
                <a:cs typeface="Arial"/>
              </a:rPr>
              <a:t>d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nex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time</a:t>
            </a:r>
            <a:r>
              <a:rPr sz="3200" spc="-10" dirty="0">
                <a:latin typeface="Arial"/>
                <a:cs typeface="Arial"/>
              </a:rPr>
              <a:t>.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30" dirty="0">
                <a:latin typeface="Arial"/>
                <a:cs typeface="Arial"/>
              </a:rPr>
              <a:t>D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yo</a:t>
            </a:r>
            <a:r>
              <a:rPr sz="3200" spc="-20" dirty="0">
                <a:latin typeface="Arial"/>
                <a:cs typeface="Arial"/>
              </a:rPr>
              <a:t>u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agree</a:t>
            </a:r>
            <a:r>
              <a:rPr sz="3200" spc="-15" dirty="0">
                <a:latin typeface="Arial"/>
                <a:cs typeface="Arial"/>
              </a:rPr>
              <a:t> 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d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this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favo</a:t>
            </a:r>
            <a:r>
              <a:rPr sz="3200" spc="-15" dirty="0">
                <a:latin typeface="Arial"/>
                <a:cs typeface="Arial"/>
              </a:rPr>
              <a:t>r 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him?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/>
          <a:p>
            <a:pPr marL="1640839">
              <a:lnSpc>
                <a:spcPct val="100000"/>
              </a:lnSpc>
            </a:pPr>
            <a:r>
              <a:rPr spc="-20" dirty="0"/>
              <a:t>Ethics</a:t>
            </a:r>
            <a:r>
              <a:rPr spc="-5" dirty="0"/>
              <a:t> </a:t>
            </a:r>
            <a:r>
              <a:rPr spc="-25" dirty="0"/>
              <a:t>Quiz</a:t>
            </a:r>
            <a:r>
              <a:rPr spc="10" dirty="0"/>
              <a:t> </a:t>
            </a:r>
            <a:r>
              <a:rPr spc="-25" dirty="0"/>
              <a:t>#9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2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93139" y="2156791"/>
            <a:ext cx="7920990" cy="3747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a</a:t>
            </a:r>
            <a:r>
              <a:rPr sz="3200" spc="-15" dirty="0">
                <a:latin typeface="Arial"/>
                <a:cs typeface="Arial"/>
              </a:rPr>
              <a:t>) </a:t>
            </a:r>
            <a:r>
              <a:rPr sz="3200" spc="-25" dirty="0">
                <a:latin typeface="Arial"/>
                <a:cs typeface="Arial"/>
              </a:rPr>
              <a:t>Ye</a:t>
            </a:r>
            <a:r>
              <a:rPr sz="3200" spc="-15" dirty="0">
                <a:latin typeface="Arial"/>
                <a:cs typeface="Arial"/>
              </a:rPr>
              <a:t>s</a:t>
            </a:r>
            <a:r>
              <a:rPr sz="3200" spc="-10" dirty="0">
                <a:latin typeface="Arial"/>
                <a:cs typeface="Arial"/>
              </a:rPr>
              <a:t>,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on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time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wil</a:t>
            </a:r>
            <a:r>
              <a:rPr sz="3200" spc="-10" dirty="0">
                <a:latin typeface="Arial"/>
                <a:cs typeface="Arial"/>
              </a:rPr>
              <a:t>l</a:t>
            </a:r>
            <a:r>
              <a:rPr sz="3200" spc="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no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5" dirty="0">
                <a:latin typeface="Arial"/>
                <a:cs typeface="Arial"/>
              </a:rPr>
              <a:t>hur</a:t>
            </a:r>
            <a:r>
              <a:rPr sz="3200" spc="-5" dirty="0">
                <a:latin typeface="Arial"/>
                <a:cs typeface="Arial"/>
              </a:rPr>
              <a:t>t</a:t>
            </a:r>
            <a:r>
              <a:rPr sz="3200" spc="-10" dirty="0">
                <a:latin typeface="Arial"/>
                <a:cs typeface="Arial"/>
              </a:rPr>
              <a:t>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b</a:t>
            </a:r>
            <a:r>
              <a:rPr sz="3200" spc="-15" dirty="0">
                <a:latin typeface="Arial"/>
                <a:cs typeface="Arial"/>
              </a:rPr>
              <a:t>)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Yes</a:t>
            </a:r>
            <a:r>
              <a:rPr sz="3200" spc="-10" dirty="0">
                <a:latin typeface="Arial"/>
                <a:cs typeface="Arial"/>
              </a:rPr>
              <a:t>, </a:t>
            </a:r>
            <a:r>
              <a:rPr sz="3200" spc="-25" dirty="0">
                <a:latin typeface="Arial"/>
                <a:cs typeface="Arial"/>
              </a:rPr>
              <a:t>bu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on</a:t>
            </a:r>
            <a:r>
              <a:rPr sz="3200" spc="-15" dirty="0">
                <a:latin typeface="Arial"/>
                <a:cs typeface="Arial"/>
              </a:rPr>
              <a:t>l</a:t>
            </a:r>
            <a:r>
              <a:rPr sz="3200" spc="-20" dirty="0">
                <a:latin typeface="Arial"/>
                <a:cs typeface="Arial"/>
              </a:rPr>
              <a:t>y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afte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pre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25" dirty="0">
                <a:latin typeface="Arial"/>
                <a:cs typeface="Arial"/>
              </a:rPr>
              <a:t>iden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5" dirty="0">
                <a:latin typeface="Arial"/>
                <a:cs typeface="Arial"/>
              </a:rPr>
              <a:t>agrees</a:t>
            </a:r>
            <a:r>
              <a:rPr sz="3200" spc="-15" dirty="0">
                <a:latin typeface="Arial"/>
                <a:cs typeface="Arial"/>
              </a:rPr>
              <a:t> 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give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yo</a:t>
            </a:r>
            <a:r>
              <a:rPr sz="3200" spc="-20" dirty="0">
                <a:latin typeface="Arial"/>
                <a:cs typeface="Arial"/>
              </a:rPr>
              <a:t>u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bonus.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5600" marR="183515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15" dirty="0">
                <a:latin typeface="Arial"/>
                <a:cs typeface="Arial"/>
              </a:rPr>
              <a:t>c)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30" dirty="0">
                <a:latin typeface="Arial"/>
                <a:cs typeface="Arial"/>
              </a:rPr>
              <a:t>N</a:t>
            </a:r>
            <a:r>
              <a:rPr sz="3200" spc="-15" dirty="0">
                <a:latin typeface="Arial"/>
                <a:cs typeface="Arial"/>
              </a:rPr>
              <a:t>o,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on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smal</a:t>
            </a:r>
            <a:r>
              <a:rPr sz="3200" spc="-10" dirty="0">
                <a:latin typeface="Arial"/>
                <a:cs typeface="Arial"/>
              </a:rPr>
              <a:t>l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thing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ca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turn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into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30" dirty="0">
                <a:latin typeface="Arial"/>
                <a:cs typeface="Arial"/>
              </a:rPr>
              <a:t>man</a:t>
            </a:r>
            <a:r>
              <a:rPr sz="3200" spc="-20" dirty="0">
                <a:latin typeface="Arial"/>
                <a:cs typeface="Arial"/>
              </a:rPr>
              <a:t>y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smal</a:t>
            </a:r>
            <a:r>
              <a:rPr sz="3200" spc="-10" dirty="0">
                <a:latin typeface="Arial"/>
                <a:cs typeface="Arial"/>
              </a:rPr>
              <a:t>l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things</a:t>
            </a:r>
            <a:r>
              <a:rPr sz="3200" spc="-10" dirty="0">
                <a:latin typeface="Arial"/>
                <a:cs typeface="Arial"/>
              </a:rPr>
              <a:t>,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whic</a:t>
            </a:r>
            <a:r>
              <a:rPr sz="3200" spc="-20" dirty="0">
                <a:latin typeface="Arial"/>
                <a:cs typeface="Arial"/>
              </a:rPr>
              <a:t>h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big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deal.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/>
          <a:p>
            <a:pPr marL="1485265">
              <a:lnSpc>
                <a:spcPct val="100000"/>
              </a:lnSpc>
            </a:pPr>
            <a:r>
              <a:rPr spc="-20" dirty="0"/>
              <a:t>Ethics</a:t>
            </a:r>
            <a:r>
              <a:rPr spc="-5" dirty="0"/>
              <a:t> </a:t>
            </a:r>
            <a:r>
              <a:rPr spc="-25" dirty="0"/>
              <a:t>Quiz</a:t>
            </a:r>
            <a:r>
              <a:rPr spc="10" dirty="0"/>
              <a:t> </a:t>
            </a:r>
            <a:r>
              <a:rPr spc="-25" dirty="0"/>
              <a:t>#10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437311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2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93139" y="2156791"/>
            <a:ext cx="8032750" cy="33578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4965" marR="5080" indent="-342265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30" dirty="0">
                <a:latin typeface="Arial"/>
                <a:cs typeface="Arial"/>
              </a:rPr>
              <a:t>A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employe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casually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reveals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yo</a:t>
            </a:r>
            <a:r>
              <a:rPr sz="3200" spc="-20" dirty="0">
                <a:latin typeface="Arial"/>
                <a:cs typeface="Arial"/>
              </a:rPr>
              <a:t>u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that he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cheat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o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his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wife</a:t>
            </a:r>
            <a:r>
              <a:rPr sz="3200" spc="-10" dirty="0">
                <a:latin typeface="Arial"/>
                <a:cs typeface="Arial"/>
              </a:rPr>
              <a:t>.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You're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 engineering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manage</a:t>
            </a:r>
            <a:r>
              <a:rPr sz="3200" spc="-15" dirty="0">
                <a:latin typeface="Arial"/>
                <a:cs typeface="Arial"/>
              </a:rPr>
              <a:t>r i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different</a:t>
            </a:r>
            <a:r>
              <a:rPr sz="3200" spc="-25" dirty="0">
                <a:latin typeface="Arial"/>
                <a:cs typeface="Arial"/>
              </a:rPr>
              <a:t> department</a:t>
            </a:r>
            <a:r>
              <a:rPr sz="3200" spc="-10" dirty="0">
                <a:latin typeface="Arial"/>
                <a:cs typeface="Arial"/>
              </a:rPr>
              <a:t>. </a:t>
            </a:r>
            <a:r>
              <a:rPr sz="3200" spc="-25" dirty="0">
                <a:latin typeface="Arial"/>
                <a:cs typeface="Arial"/>
              </a:rPr>
              <a:t>Anothe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manage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writing</a:t>
            </a:r>
            <a:r>
              <a:rPr sz="3200" spc="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up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positive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performanc</a:t>
            </a:r>
            <a:r>
              <a:rPr sz="3200" spc="-20" dirty="0">
                <a:latin typeface="Arial"/>
                <a:cs typeface="Arial"/>
              </a:rPr>
              <a:t>e evaluation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fo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this</a:t>
            </a:r>
            <a:r>
              <a:rPr sz="3200" spc="-25" dirty="0">
                <a:latin typeface="Arial"/>
                <a:cs typeface="Arial"/>
              </a:rPr>
              <a:t> employee</a:t>
            </a:r>
            <a:r>
              <a:rPr sz="3200" spc="-10" dirty="0">
                <a:latin typeface="Arial"/>
                <a:cs typeface="Arial"/>
              </a:rPr>
              <a:t>. </a:t>
            </a:r>
            <a:r>
              <a:rPr sz="3200" spc="-30" dirty="0">
                <a:latin typeface="Arial"/>
                <a:cs typeface="Arial"/>
              </a:rPr>
              <a:t>D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yo</a:t>
            </a:r>
            <a:r>
              <a:rPr sz="3200" spc="-20" dirty="0">
                <a:latin typeface="Arial"/>
                <a:cs typeface="Arial"/>
              </a:rPr>
              <a:t>u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tel</a:t>
            </a:r>
            <a:r>
              <a:rPr sz="3200" spc="-10" dirty="0">
                <a:latin typeface="Arial"/>
                <a:cs typeface="Arial"/>
              </a:rPr>
              <a:t>l </a:t>
            </a:r>
            <a:r>
              <a:rPr sz="3200" spc="-25" dirty="0">
                <a:latin typeface="Arial"/>
                <a:cs typeface="Arial"/>
              </a:rPr>
              <a:t>you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co-manager wha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5" dirty="0">
                <a:latin typeface="Arial"/>
                <a:cs typeface="Arial"/>
              </a:rPr>
              <a:t>yo</a:t>
            </a:r>
            <a:r>
              <a:rPr sz="3200" spc="-20" dirty="0">
                <a:latin typeface="Arial"/>
                <a:cs typeface="Arial"/>
              </a:rPr>
              <a:t>u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learned?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/>
          <a:p>
            <a:pPr marL="1485265">
              <a:lnSpc>
                <a:spcPct val="100000"/>
              </a:lnSpc>
            </a:pPr>
            <a:r>
              <a:rPr spc="-20" dirty="0"/>
              <a:t>Ethics</a:t>
            </a:r>
            <a:r>
              <a:rPr spc="-5" dirty="0"/>
              <a:t> </a:t>
            </a:r>
            <a:r>
              <a:rPr spc="-25" dirty="0"/>
              <a:t>Quiz</a:t>
            </a:r>
            <a:r>
              <a:rPr spc="10" dirty="0"/>
              <a:t> </a:t>
            </a:r>
            <a:r>
              <a:rPr spc="-25" dirty="0"/>
              <a:t>#10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2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93139" y="2156791"/>
            <a:ext cx="7830820" cy="3747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a</a:t>
            </a:r>
            <a:r>
              <a:rPr sz="3200" spc="-15" dirty="0">
                <a:latin typeface="Arial"/>
                <a:cs typeface="Arial"/>
              </a:rPr>
              <a:t>) </a:t>
            </a:r>
            <a:r>
              <a:rPr sz="3200" spc="-30" dirty="0">
                <a:latin typeface="Arial"/>
                <a:cs typeface="Arial"/>
              </a:rPr>
              <a:t>No</a:t>
            </a:r>
            <a:r>
              <a:rPr sz="3200" spc="-10" dirty="0">
                <a:latin typeface="Arial"/>
                <a:cs typeface="Arial"/>
              </a:rPr>
              <a:t>,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wha</a:t>
            </a:r>
            <a:r>
              <a:rPr sz="3200" spc="-15" dirty="0">
                <a:latin typeface="Arial"/>
                <a:cs typeface="Arial"/>
              </a:rPr>
              <a:t>t's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persona</a:t>
            </a:r>
            <a:r>
              <a:rPr sz="3200" spc="-10" dirty="0">
                <a:latin typeface="Arial"/>
                <a:cs typeface="Arial"/>
              </a:rPr>
              <a:t>l</a:t>
            </a:r>
            <a:r>
              <a:rPr sz="3200" spc="-15" dirty="0">
                <a:latin typeface="Arial"/>
                <a:cs typeface="Arial"/>
              </a:rPr>
              <a:t> i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persona</a:t>
            </a:r>
            <a:r>
              <a:rPr sz="3200" spc="-10" dirty="0">
                <a:latin typeface="Arial"/>
                <a:cs typeface="Arial"/>
              </a:rPr>
              <a:t>l.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5600" marR="74676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b</a:t>
            </a:r>
            <a:r>
              <a:rPr sz="3200" spc="-15" dirty="0">
                <a:latin typeface="Arial"/>
                <a:cs typeface="Arial"/>
              </a:rPr>
              <a:t>)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Yes</a:t>
            </a:r>
            <a:r>
              <a:rPr sz="3200" spc="-10" dirty="0">
                <a:latin typeface="Arial"/>
                <a:cs typeface="Arial"/>
              </a:rPr>
              <a:t>, </a:t>
            </a:r>
            <a:r>
              <a:rPr sz="3200" spc="-20" dirty="0">
                <a:latin typeface="Arial"/>
                <a:cs typeface="Arial"/>
              </a:rPr>
              <a:t>this</a:t>
            </a:r>
            <a:r>
              <a:rPr sz="3200" spc="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beha</a:t>
            </a:r>
            <a:r>
              <a:rPr sz="3200" spc="-20" dirty="0">
                <a:latin typeface="Arial"/>
                <a:cs typeface="Arial"/>
              </a:rPr>
              <a:t>vio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co</a:t>
            </a:r>
            <a:r>
              <a:rPr sz="3200" spc="-20" dirty="0">
                <a:latin typeface="Arial"/>
                <a:cs typeface="Arial"/>
              </a:rPr>
              <a:t>u</a:t>
            </a:r>
            <a:r>
              <a:rPr sz="3200" spc="-15" dirty="0">
                <a:latin typeface="Arial"/>
                <a:cs typeface="Arial"/>
              </a:rPr>
              <a:t>l</a:t>
            </a:r>
            <a:r>
              <a:rPr sz="3200" spc="-20" dirty="0">
                <a:latin typeface="Arial"/>
                <a:cs typeface="Arial"/>
              </a:rPr>
              <a:t>d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even</a:t>
            </a:r>
            <a:r>
              <a:rPr sz="3200" spc="-20" dirty="0">
                <a:latin typeface="Arial"/>
                <a:cs typeface="Arial"/>
              </a:rPr>
              <a:t>tually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affec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company.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15" dirty="0">
                <a:latin typeface="Arial"/>
                <a:cs typeface="Arial"/>
              </a:rPr>
              <a:t>c)</a:t>
            </a:r>
            <a:r>
              <a:rPr sz="3200" spc="-10" dirty="0">
                <a:latin typeface="Arial"/>
                <a:cs typeface="Arial"/>
              </a:rPr>
              <a:t> I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hin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bu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avoid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maki</a:t>
            </a:r>
            <a:r>
              <a:rPr sz="3200" spc="-20" dirty="0">
                <a:latin typeface="Arial"/>
                <a:cs typeface="Arial"/>
              </a:rPr>
              <a:t>ng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an</a:t>
            </a:r>
            <a:r>
              <a:rPr sz="3200" spc="-20" dirty="0">
                <a:latin typeface="Arial"/>
                <a:cs typeface="Arial"/>
              </a:rPr>
              <a:t>y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definite claim.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/>
          <a:p>
            <a:pPr marL="1640839">
              <a:lnSpc>
                <a:spcPct val="100000"/>
              </a:lnSpc>
            </a:pPr>
            <a:r>
              <a:rPr spc="-20" dirty="0"/>
              <a:t>Ethics</a:t>
            </a:r>
            <a:r>
              <a:rPr spc="-5" dirty="0"/>
              <a:t> </a:t>
            </a:r>
            <a:r>
              <a:rPr spc="-25" dirty="0"/>
              <a:t>Quiz</a:t>
            </a:r>
            <a:r>
              <a:rPr spc="10" dirty="0"/>
              <a:t> </a:t>
            </a:r>
            <a:r>
              <a:rPr spc="-25" dirty="0"/>
              <a:t>#1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2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93139" y="2156791"/>
            <a:ext cx="7288530" cy="3747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“Persona</a:t>
            </a:r>
            <a:r>
              <a:rPr sz="3200" spc="-10" dirty="0">
                <a:latin typeface="Arial"/>
                <a:cs typeface="Arial"/>
              </a:rPr>
              <a:t>l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Us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o</a:t>
            </a:r>
            <a:r>
              <a:rPr sz="3200" spc="-10" dirty="0">
                <a:latin typeface="Arial"/>
                <a:cs typeface="Arial"/>
              </a:rPr>
              <a:t>f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</a:t>
            </a:r>
            <a:r>
              <a:rPr sz="3200" spc="-20" dirty="0">
                <a:latin typeface="Arial"/>
                <a:cs typeface="Arial"/>
              </a:rPr>
              <a:t>redi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Car</a:t>
            </a:r>
            <a:r>
              <a:rPr sz="3200" spc="-15" dirty="0">
                <a:latin typeface="Arial"/>
                <a:cs typeface="Arial"/>
              </a:rPr>
              <a:t>d”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Case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0" dirty="0">
                <a:latin typeface="Arial"/>
                <a:cs typeface="Arial"/>
              </a:rPr>
              <a:t>T</a:t>
            </a:r>
            <a:r>
              <a:rPr sz="3200" spc="-25" dirty="0">
                <a:latin typeface="Arial"/>
                <a:cs typeface="Arial"/>
              </a:rPr>
              <a:t>h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corre</a:t>
            </a:r>
            <a:r>
              <a:rPr sz="3200" spc="-15" dirty="0">
                <a:latin typeface="Arial"/>
                <a:cs typeface="Arial"/>
              </a:rPr>
              <a:t>ct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answer</a:t>
            </a:r>
            <a:r>
              <a:rPr sz="3200" spc="-10" dirty="0">
                <a:latin typeface="Arial"/>
                <a:cs typeface="Arial"/>
              </a:rPr>
              <a:t>: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10" dirty="0">
                <a:latin typeface="Arial"/>
                <a:cs typeface="Arial"/>
              </a:rPr>
              <a:t>I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confron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perso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an</a:t>
            </a:r>
            <a:r>
              <a:rPr sz="3200" spc="-20" dirty="0">
                <a:latin typeface="Arial"/>
                <a:cs typeface="Arial"/>
              </a:rPr>
              <a:t>d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revea</a:t>
            </a:r>
            <a:r>
              <a:rPr sz="3200" spc="-10" dirty="0">
                <a:latin typeface="Arial"/>
                <a:cs typeface="Arial"/>
              </a:rPr>
              <a:t>l </a:t>
            </a:r>
            <a:r>
              <a:rPr sz="3200" spc="-25" dirty="0">
                <a:latin typeface="Arial"/>
                <a:cs typeface="Arial"/>
              </a:rPr>
              <a:t>wha</a:t>
            </a:r>
            <a:r>
              <a:rPr sz="3200" spc="-10" dirty="0">
                <a:latin typeface="Arial"/>
                <a:cs typeface="Arial"/>
              </a:rPr>
              <a:t>t I </a:t>
            </a:r>
            <a:r>
              <a:rPr sz="3200" spc="-25" dirty="0">
                <a:latin typeface="Arial"/>
                <a:cs typeface="Arial"/>
              </a:rPr>
              <a:t>know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h</a:t>
            </a:r>
            <a:r>
              <a:rPr sz="3200" spc="-10" dirty="0">
                <a:latin typeface="Arial"/>
                <a:cs typeface="Arial"/>
              </a:rPr>
              <a:t>i</a:t>
            </a:r>
            <a:r>
              <a:rPr sz="3200" spc="-25" dirty="0">
                <a:latin typeface="Arial"/>
                <a:cs typeface="Arial"/>
              </a:rPr>
              <a:t>ghe</a:t>
            </a:r>
            <a:r>
              <a:rPr sz="3200" spc="-20" dirty="0">
                <a:latin typeface="Arial"/>
                <a:cs typeface="Arial"/>
              </a:rPr>
              <a:t>r-leve</a:t>
            </a:r>
            <a:r>
              <a:rPr sz="3200" spc="-10" dirty="0">
                <a:latin typeface="Arial"/>
                <a:cs typeface="Arial"/>
              </a:rPr>
              <a:t>l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30" dirty="0">
                <a:latin typeface="Arial"/>
                <a:cs typeface="Arial"/>
              </a:rPr>
              <a:t>man</a:t>
            </a:r>
            <a:r>
              <a:rPr sz="3200" spc="-20" dirty="0">
                <a:latin typeface="Arial"/>
                <a:cs typeface="Arial"/>
              </a:rPr>
              <a:t>a</a:t>
            </a:r>
            <a:r>
              <a:rPr sz="3200" spc="-25" dirty="0">
                <a:latin typeface="Arial"/>
                <a:cs typeface="Arial"/>
              </a:rPr>
              <a:t>ge</a:t>
            </a:r>
            <a:r>
              <a:rPr sz="3200" spc="-15" dirty="0">
                <a:latin typeface="Arial"/>
                <a:cs typeface="Arial"/>
              </a:rPr>
              <a:t>r </a:t>
            </a:r>
            <a:r>
              <a:rPr sz="3200" spc="-20" dirty="0">
                <a:latin typeface="Arial"/>
                <a:cs typeface="Arial"/>
              </a:rPr>
              <a:t>or</a:t>
            </a:r>
            <a:r>
              <a:rPr sz="3200" spc="-25" dirty="0">
                <a:latin typeface="Arial"/>
                <a:cs typeface="Arial"/>
              </a:rPr>
              <a:t> someon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huma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resources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/>
          <a:p>
            <a:pPr marL="1640839">
              <a:lnSpc>
                <a:spcPct val="100000"/>
              </a:lnSpc>
            </a:pPr>
            <a:r>
              <a:rPr spc="-20" dirty="0"/>
              <a:t>Ethics</a:t>
            </a:r>
            <a:r>
              <a:rPr spc="-5" dirty="0"/>
              <a:t> </a:t>
            </a:r>
            <a:r>
              <a:rPr spc="-25" dirty="0"/>
              <a:t>Quiz</a:t>
            </a:r>
            <a:r>
              <a:rPr spc="10" dirty="0"/>
              <a:t> </a:t>
            </a:r>
            <a:r>
              <a:rPr spc="-25" dirty="0"/>
              <a:t>#1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437311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2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93139" y="2156791"/>
            <a:ext cx="7930515" cy="3845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4965" marR="5080" indent="-342265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0" dirty="0">
                <a:latin typeface="Arial"/>
                <a:cs typeface="Arial"/>
              </a:rPr>
              <a:t>Talking</a:t>
            </a:r>
            <a:r>
              <a:rPr sz="3200" spc="-15" dirty="0">
                <a:latin typeface="Arial"/>
                <a:cs typeface="Arial"/>
              </a:rPr>
              <a:t> 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perso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5" dirty="0">
                <a:latin typeface="Arial"/>
                <a:cs typeface="Arial"/>
              </a:rPr>
              <a:t> i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no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enoug</a:t>
            </a:r>
            <a:r>
              <a:rPr sz="3200" spc="-20" dirty="0">
                <a:latin typeface="Arial"/>
                <a:cs typeface="Arial"/>
              </a:rPr>
              <a:t>h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to ensure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tha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behavio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won'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0" dirty="0">
                <a:latin typeface="Arial"/>
                <a:cs typeface="Arial"/>
              </a:rPr>
              <a:t>continue.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"Intervening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directly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necessar</a:t>
            </a:r>
            <a:r>
              <a:rPr sz="3200" spc="-20" dirty="0">
                <a:latin typeface="Arial"/>
                <a:cs typeface="Arial"/>
              </a:rPr>
              <a:t>y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bu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0" dirty="0">
                <a:latin typeface="Arial"/>
                <a:cs typeface="Arial"/>
              </a:rPr>
              <a:t>not sufficient,</a:t>
            </a:r>
            <a:r>
              <a:rPr sz="3200" spc="-15" dirty="0">
                <a:latin typeface="Arial"/>
                <a:cs typeface="Arial"/>
              </a:rPr>
              <a:t>"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say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Bruc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Weinstein</a:t>
            </a:r>
            <a:r>
              <a:rPr sz="3200" spc="-10" dirty="0">
                <a:latin typeface="Arial"/>
                <a:cs typeface="Arial"/>
              </a:rPr>
              <a:t>,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Ph.D.,</a:t>
            </a:r>
            <a:r>
              <a:rPr sz="3200" spc="-25" dirty="0">
                <a:latin typeface="Arial"/>
                <a:cs typeface="Arial"/>
              </a:rPr>
              <a:t> wh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w</a:t>
            </a:r>
            <a:r>
              <a:rPr sz="3200" spc="-20" dirty="0">
                <a:latin typeface="Arial"/>
                <a:cs typeface="Arial"/>
              </a:rPr>
              <a:t>rites</a:t>
            </a:r>
            <a:r>
              <a:rPr sz="3200" spc="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colum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"Ask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the Ethics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Guy</a:t>
            </a:r>
            <a:r>
              <a:rPr sz="3200" spc="-15" dirty="0">
                <a:latin typeface="Arial"/>
                <a:cs typeface="Arial"/>
              </a:rPr>
              <a:t>"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fo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Knight-Ridde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Tribune</a:t>
            </a:r>
            <a:r>
              <a:rPr sz="3200" spc="-10" dirty="0">
                <a:latin typeface="Arial"/>
                <a:cs typeface="Arial"/>
              </a:rPr>
              <a:t>. </a:t>
            </a:r>
            <a:r>
              <a:rPr sz="3200" spc="-25" dirty="0">
                <a:latin typeface="Arial"/>
                <a:cs typeface="Arial"/>
              </a:rPr>
              <a:t>Weinstein</a:t>
            </a:r>
            <a:r>
              <a:rPr sz="3200" spc="-20" dirty="0">
                <a:latin typeface="Arial"/>
                <a:cs typeface="Arial"/>
              </a:rPr>
              <a:t> says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managemen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o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huma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resources</a:t>
            </a:r>
            <a:r>
              <a:rPr sz="3200" spc="-20" dirty="0">
                <a:latin typeface="Arial"/>
                <a:cs typeface="Arial"/>
              </a:rPr>
              <a:t> should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monito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person.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/>
          <a:p>
            <a:pPr marL="1640839">
              <a:lnSpc>
                <a:spcPct val="100000"/>
              </a:lnSpc>
            </a:pPr>
            <a:r>
              <a:rPr spc="-20" dirty="0"/>
              <a:t>Ethics</a:t>
            </a:r>
            <a:r>
              <a:rPr spc="-5" dirty="0"/>
              <a:t> </a:t>
            </a:r>
            <a:r>
              <a:rPr spc="-25" dirty="0"/>
              <a:t>Quiz</a:t>
            </a:r>
            <a:r>
              <a:rPr spc="10" dirty="0"/>
              <a:t> </a:t>
            </a:r>
            <a:r>
              <a:rPr spc="-25" dirty="0"/>
              <a:t>#2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93139" y="2156791"/>
            <a:ext cx="7538084" cy="3260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“Promis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No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Tel</a:t>
            </a:r>
            <a:r>
              <a:rPr sz="3200" spc="-10" dirty="0">
                <a:latin typeface="Arial"/>
                <a:cs typeface="Arial"/>
              </a:rPr>
              <a:t>l”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Case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0" dirty="0">
                <a:latin typeface="Arial"/>
                <a:cs typeface="Arial"/>
              </a:rPr>
              <a:t>T</a:t>
            </a:r>
            <a:r>
              <a:rPr sz="3200" spc="-25" dirty="0">
                <a:latin typeface="Arial"/>
                <a:cs typeface="Arial"/>
              </a:rPr>
              <a:t>h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corre</a:t>
            </a:r>
            <a:r>
              <a:rPr sz="3200" spc="-15" dirty="0">
                <a:latin typeface="Arial"/>
                <a:cs typeface="Arial"/>
              </a:rPr>
              <a:t>ct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answer</a:t>
            </a:r>
            <a:r>
              <a:rPr sz="3200" spc="-10" dirty="0">
                <a:latin typeface="Arial"/>
                <a:cs typeface="Arial"/>
              </a:rPr>
              <a:t>: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Eve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thoug</a:t>
            </a:r>
            <a:r>
              <a:rPr sz="3200" spc="-20" dirty="0">
                <a:latin typeface="Arial"/>
                <a:cs typeface="Arial"/>
              </a:rPr>
              <a:t>h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5" dirty="0">
                <a:latin typeface="Arial"/>
                <a:cs typeface="Arial"/>
              </a:rPr>
              <a:t>break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35" dirty="0">
                <a:latin typeface="Arial"/>
                <a:cs typeface="Arial"/>
              </a:rPr>
              <a:t>m</a:t>
            </a:r>
            <a:r>
              <a:rPr sz="3200" spc="-20" dirty="0">
                <a:latin typeface="Arial"/>
                <a:cs typeface="Arial"/>
              </a:rPr>
              <a:t>y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promise</a:t>
            </a:r>
            <a:r>
              <a:rPr sz="3200" spc="-10" dirty="0">
                <a:latin typeface="Arial"/>
                <a:cs typeface="Arial"/>
              </a:rPr>
              <a:t>, I </a:t>
            </a:r>
            <a:r>
              <a:rPr sz="3200" spc="-20" dirty="0">
                <a:latin typeface="Arial"/>
                <a:cs typeface="Arial"/>
              </a:rPr>
              <a:t>tell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my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bos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s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inciden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goe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o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record.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/>
          <a:p>
            <a:pPr marL="1640839">
              <a:lnSpc>
                <a:spcPct val="100000"/>
              </a:lnSpc>
            </a:pPr>
            <a:r>
              <a:rPr spc="-20" dirty="0"/>
              <a:t>Ethics</a:t>
            </a:r>
            <a:r>
              <a:rPr spc="-5" dirty="0"/>
              <a:t> </a:t>
            </a:r>
            <a:r>
              <a:rPr spc="-25" dirty="0"/>
              <a:t>Quiz</a:t>
            </a:r>
            <a:r>
              <a:rPr spc="10" dirty="0"/>
              <a:t> </a:t>
            </a:r>
            <a:r>
              <a:rPr spc="-25" dirty="0"/>
              <a:t>#2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437311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2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93139" y="2062670"/>
            <a:ext cx="7996555" cy="4136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080" indent="-342900">
              <a:lnSpc>
                <a:spcPct val="80000"/>
              </a:lnSpc>
              <a:buFont typeface="Arial"/>
              <a:buChar char="•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Jenn Crenshaw, a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professor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at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Universi</a:t>
            </a:r>
            <a:r>
              <a:rPr sz="2800" spc="5" dirty="0">
                <a:latin typeface="Arial"/>
                <a:cs typeface="Arial"/>
              </a:rPr>
              <a:t>t</a:t>
            </a:r>
            <a:r>
              <a:rPr sz="2800" dirty="0">
                <a:latin typeface="Arial"/>
                <a:cs typeface="Arial"/>
              </a:rPr>
              <a:t>y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dirty="0">
                <a:latin typeface="Arial"/>
                <a:cs typeface="Arial"/>
              </a:rPr>
              <a:t>Phoenix campus in Richmond, Virginia, says that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human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resources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manager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should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warn employees before th</a:t>
            </a:r>
            <a:r>
              <a:rPr sz="2800" spc="5" dirty="0">
                <a:latin typeface="Arial"/>
                <a:cs typeface="Arial"/>
              </a:rPr>
              <a:t>e</a:t>
            </a:r>
            <a:r>
              <a:rPr sz="2800" dirty="0">
                <a:latin typeface="Arial"/>
                <a:cs typeface="Arial"/>
              </a:rPr>
              <a:t>y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divu</a:t>
            </a:r>
            <a:r>
              <a:rPr sz="2800" spc="10" dirty="0">
                <a:latin typeface="Arial"/>
                <a:cs typeface="Arial"/>
              </a:rPr>
              <a:t>l</a:t>
            </a:r>
            <a:r>
              <a:rPr sz="2800" dirty="0">
                <a:latin typeface="Arial"/>
                <a:cs typeface="Arial"/>
              </a:rPr>
              <a:t>ge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secret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that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her position and the law might require</a:t>
            </a:r>
            <a:r>
              <a:rPr sz="2800" spc="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her to tell someone else. "Then they get to decide whether or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not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they</a:t>
            </a:r>
            <a:r>
              <a:rPr sz="2800" spc="-5" dirty="0">
                <a:latin typeface="Arial"/>
                <a:cs typeface="Arial"/>
              </a:rPr>
              <a:t>'</a:t>
            </a:r>
            <a:r>
              <a:rPr sz="2800" dirty="0">
                <a:latin typeface="Arial"/>
                <a:cs typeface="Arial"/>
              </a:rPr>
              <a:t>re going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to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tell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</a:t>
            </a:r>
            <a:r>
              <a:rPr sz="2800" spc="5" dirty="0">
                <a:latin typeface="Arial"/>
                <a:cs typeface="Arial"/>
              </a:rPr>
              <a:t>e</a:t>
            </a:r>
            <a:r>
              <a:rPr sz="2800" dirty="0">
                <a:latin typeface="Arial"/>
                <a:cs typeface="Arial"/>
              </a:rPr>
              <a:t>," Crenshaw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say</a:t>
            </a:r>
            <a:r>
              <a:rPr sz="2800" spc="5" dirty="0">
                <a:latin typeface="Arial"/>
                <a:cs typeface="Arial"/>
              </a:rPr>
              <a:t>s</a:t>
            </a:r>
            <a:r>
              <a:rPr sz="2800" dirty="0">
                <a:latin typeface="Arial"/>
                <a:cs typeface="Arial"/>
              </a:rPr>
              <a:t>. Even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if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she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doesn't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get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chance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to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forewarn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the employee before sensitive information is reveale</a:t>
            </a:r>
            <a:r>
              <a:rPr sz="2800" spc="5" dirty="0">
                <a:latin typeface="Arial"/>
                <a:cs typeface="Arial"/>
              </a:rPr>
              <a:t>d</a:t>
            </a:r>
            <a:r>
              <a:rPr sz="2800" dirty="0">
                <a:latin typeface="Arial"/>
                <a:cs typeface="Arial"/>
              </a:rPr>
              <a:t>,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she </a:t>
            </a:r>
            <a:r>
              <a:rPr sz="2800" spc="-5" dirty="0">
                <a:latin typeface="Arial"/>
                <a:cs typeface="Arial"/>
              </a:rPr>
              <a:t>m</a:t>
            </a:r>
            <a:r>
              <a:rPr sz="2800" dirty="0">
                <a:latin typeface="Arial"/>
                <a:cs typeface="Arial"/>
              </a:rPr>
              <a:t>akes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sure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anything importan</a:t>
            </a:r>
            <a:r>
              <a:rPr sz="2800" spc="15" dirty="0">
                <a:latin typeface="Arial"/>
                <a:cs typeface="Arial"/>
              </a:rPr>
              <a:t>t</a:t>
            </a:r>
            <a:r>
              <a:rPr sz="2800" dirty="0">
                <a:latin typeface="Arial"/>
                <a:cs typeface="Arial"/>
              </a:rPr>
              <a:t>, like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physical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assault,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goes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on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record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by telling a higher-up.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/>
          <a:p>
            <a:pPr marL="1640839">
              <a:lnSpc>
                <a:spcPct val="100000"/>
              </a:lnSpc>
            </a:pPr>
            <a:r>
              <a:rPr spc="-20" dirty="0"/>
              <a:t>Ethics</a:t>
            </a:r>
            <a:r>
              <a:rPr spc="-5" dirty="0"/>
              <a:t> </a:t>
            </a:r>
            <a:r>
              <a:rPr spc="-25" dirty="0"/>
              <a:t>Quiz</a:t>
            </a:r>
            <a:r>
              <a:rPr spc="10" dirty="0"/>
              <a:t> </a:t>
            </a:r>
            <a:r>
              <a:rPr spc="-25" dirty="0"/>
              <a:t>#3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93139" y="2156791"/>
            <a:ext cx="7649209" cy="3260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“Ta</a:t>
            </a:r>
            <a:r>
              <a:rPr sz="3200" spc="-20" dirty="0">
                <a:latin typeface="Arial"/>
                <a:cs typeface="Arial"/>
              </a:rPr>
              <a:t>x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F</a:t>
            </a:r>
            <a:r>
              <a:rPr sz="3200" spc="-15" dirty="0">
                <a:latin typeface="Arial"/>
                <a:cs typeface="Arial"/>
              </a:rPr>
              <a:t>iling”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Case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0" dirty="0">
                <a:latin typeface="Arial"/>
                <a:cs typeface="Arial"/>
              </a:rPr>
              <a:t>T</a:t>
            </a:r>
            <a:r>
              <a:rPr sz="3200" spc="-25" dirty="0">
                <a:latin typeface="Arial"/>
                <a:cs typeface="Arial"/>
              </a:rPr>
              <a:t>h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corre</a:t>
            </a:r>
            <a:r>
              <a:rPr sz="3200" spc="-15" dirty="0">
                <a:latin typeface="Arial"/>
                <a:cs typeface="Arial"/>
              </a:rPr>
              <a:t>ct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answer</a:t>
            </a:r>
            <a:r>
              <a:rPr sz="3200" spc="-10" dirty="0">
                <a:latin typeface="Arial"/>
                <a:cs typeface="Arial"/>
              </a:rPr>
              <a:t>: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B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10" dirty="0">
                <a:latin typeface="Arial"/>
                <a:cs typeface="Arial"/>
              </a:rPr>
              <a:t>I </a:t>
            </a:r>
            <a:r>
              <a:rPr sz="3200" spc="-25" dirty="0">
                <a:latin typeface="Arial"/>
                <a:cs typeface="Arial"/>
              </a:rPr>
              <a:t>as</a:t>
            </a:r>
            <a:r>
              <a:rPr sz="3200" spc="-20" dirty="0">
                <a:latin typeface="Arial"/>
                <a:cs typeface="Arial"/>
              </a:rPr>
              <a:t>k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someon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with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mor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knowledg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to walk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35" dirty="0">
                <a:latin typeface="Arial"/>
                <a:cs typeface="Arial"/>
              </a:rPr>
              <a:t>m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throu</a:t>
            </a:r>
            <a:r>
              <a:rPr sz="3200" spc="-25" dirty="0">
                <a:latin typeface="Arial"/>
                <a:cs typeface="Arial"/>
              </a:rPr>
              <a:t>g</a:t>
            </a:r>
            <a:r>
              <a:rPr sz="3200" spc="-20" dirty="0">
                <a:latin typeface="Arial"/>
                <a:cs typeface="Arial"/>
              </a:rPr>
              <a:t>h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re</a:t>
            </a:r>
            <a:r>
              <a:rPr sz="3200" spc="-25" dirty="0">
                <a:latin typeface="Arial"/>
                <a:cs typeface="Arial"/>
              </a:rPr>
              <a:t>por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0" dirty="0">
                <a:latin typeface="Arial"/>
                <a:cs typeface="Arial"/>
              </a:rPr>
              <a:t>before</a:t>
            </a:r>
            <a:r>
              <a:rPr sz="3200" spc="-10" dirty="0">
                <a:latin typeface="Arial"/>
                <a:cs typeface="Arial"/>
              </a:rPr>
              <a:t> I </a:t>
            </a:r>
            <a:r>
              <a:rPr sz="3200" spc="-25" dirty="0">
                <a:latin typeface="Arial"/>
                <a:cs typeface="Arial"/>
              </a:rPr>
              <a:t>s</a:t>
            </a:r>
            <a:r>
              <a:rPr sz="3200" spc="-20" dirty="0">
                <a:latin typeface="Arial"/>
                <a:cs typeface="Arial"/>
              </a:rPr>
              <a:t>ign.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19200" y="762000"/>
            <a:ext cx="8001000" cy="958161"/>
          </a:xfrm>
          <a:prstGeom prst="rect">
            <a:avLst/>
          </a:prstGeom>
        </p:spPr>
        <p:txBody>
          <a:bodyPr vert="horz" wrap="square" lIns="0" tIns="283097" rIns="0" bIns="0" rtlCol="0">
            <a:spAutoFit/>
          </a:bodyPr>
          <a:lstStyle/>
          <a:p>
            <a:pPr marL="2029460">
              <a:lnSpc>
                <a:spcPts val="5235"/>
              </a:lnSpc>
            </a:pPr>
            <a:r>
              <a:rPr spc="-20" dirty="0"/>
              <a:t>Ethics</a:t>
            </a:r>
            <a:r>
              <a:rPr spc="-5" dirty="0"/>
              <a:t> </a:t>
            </a:r>
            <a:r>
              <a:rPr spc="-25" dirty="0" smtClean="0"/>
              <a:t>Quiz</a:t>
            </a:r>
            <a:r>
              <a:rPr lang="en-US" spc="-25" dirty="0" smtClean="0"/>
              <a:t> #3</a:t>
            </a:r>
            <a:endParaRPr spc="-25" dirty="0"/>
          </a:p>
        </p:txBody>
      </p:sp>
      <p:sp>
        <p:nvSpPr>
          <p:cNvPr id="5" name="object 5"/>
          <p:cNvSpPr/>
          <p:nvPr/>
        </p:nvSpPr>
        <p:spPr>
          <a:xfrm>
            <a:off x="457200" y="437311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2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93139" y="2115978"/>
            <a:ext cx="8029575" cy="3609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080" indent="-342900">
              <a:lnSpc>
                <a:spcPts val="2590"/>
              </a:lnSpc>
              <a:buFont typeface="Arial"/>
              <a:buChar char="•"/>
              <a:tabLst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A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si</a:t>
            </a:r>
            <a:r>
              <a:rPr sz="2400" spc="-5" dirty="0">
                <a:latin typeface="Arial"/>
                <a:cs typeface="Arial"/>
              </a:rPr>
              <a:t>gnatur</a:t>
            </a:r>
            <a:r>
              <a:rPr sz="2400" dirty="0">
                <a:latin typeface="Arial"/>
                <a:cs typeface="Arial"/>
              </a:rPr>
              <a:t>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ca</a:t>
            </a:r>
            <a:r>
              <a:rPr sz="2400" dirty="0">
                <a:latin typeface="Arial"/>
                <a:cs typeface="Arial"/>
              </a:rPr>
              <a:t>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b</a:t>
            </a:r>
            <a:r>
              <a:rPr sz="2400" dirty="0">
                <a:latin typeface="Arial"/>
                <a:cs typeface="Arial"/>
              </a:rPr>
              <a:t>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l</a:t>
            </a:r>
            <a:r>
              <a:rPr sz="2400" dirty="0">
                <a:latin typeface="Arial"/>
                <a:cs typeface="Arial"/>
              </a:rPr>
              <a:t>e</a:t>
            </a:r>
            <a:r>
              <a:rPr sz="2400" spc="-5" dirty="0">
                <a:latin typeface="Arial"/>
                <a:cs typeface="Arial"/>
              </a:rPr>
              <a:t>gal</a:t>
            </a:r>
            <a:r>
              <a:rPr sz="2400" dirty="0">
                <a:latin typeface="Arial"/>
                <a:cs typeface="Arial"/>
              </a:rPr>
              <a:t>ly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bindi</a:t>
            </a:r>
            <a:r>
              <a:rPr sz="2400" spc="5" dirty="0">
                <a:latin typeface="Arial"/>
                <a:cs typeface="Arial"/>
              </a:rPr>
              <a:t>n</a:t>
            </a:r>
            <a:r>
              <a:rPr sz="2400" dirty="0">
                <a:latin typeface="Arial"/>
                <a:cs typeface="Arial"/>
              </a:rPr>
              <a:t>g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whethe</a:t>
            </a:r>
            <a:r>
              <a:rPr sz="2400" dirty="0">
                <a:latin typeface="Arial"/>
                <a:cs typeface="Arial"/>
              </a:rPr>
              <a:t>r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</a:t>
            </a:r>
            <a:r>
              <a:rPr sz="2400" dirty="0">
                <a:latin typeface="Arial"/>
                <a:cs typeface="Arial"/>
              </a:rPr>
              <a:t>r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no</a:t>
            </a:r>
            <a:r>
              <a:rPr sz="2400" dirty="0">
                <a:latin typeface="Arial"/>
                <a:cs typeface="Arial"/>
              </a:rPr>
              <a:t>t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the perso</a:t>
            </a:r>
            <a:r>
              <a:rPr sz="2400" dirty="0">
                <a:latin typeface="Arial"/>
                <a:cs typeface="Arial"/>
              </a:rPr>
              <a:t>n </a:t>
            </a:r>
            <a:r>
              <a:rPr sz="2400" spc="-5" dirty="0">
                <a:latin typeface="Arial"/>
                <a:cs typeface="Arial"/>
              </a:rPr>
              <a:t>ha</a:t>
            </a:r>
            <a:r>
              <a:rPr sz="2400" dirty="0">
                <a:latin typeface="Arial"/>
                <a:cs typeface="Arial"/>
              </a:rPr>
              <a:t>d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an</a:t>
            </a:r>
            <a:r>
              <a:rPr sz="2400" dirty="0">
                <a:latin typeface="Arial"/>
                <a:cs typeface="Arial"/>
              </a:rPr>
              <a:t>y </a:t>
            </a:r>
            <a:r>
              <a:rPr sz="2400" spc="-5" dirty="0">
                <a:latin typeface="Arial"/>
                <a:cs typeface="Arial"/>
              </a:rPr>
              <a:t>understandin</a:t>
            </a:r>
            <a:r>
              <a:rPr sz="2400" dirty="0">
                <a:latin typeface="Arial"/>
                <a:cs typeface="Arial"/>
              </a:rPr>
              <a:t>g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</a:t>
            </a:r>
            <a:r>
              <a:rPr sz="2400" dirty="0">
                <a:latin typeface="Arial"/>
                <a:cs typeface="Arial"/>
              </a:rPr>
              <a:t>f </a:t>
            </a:r>
            <a:r>
              <a:rPr sz="2400" spc="-5" dirty="0">
                <a:latin typeface="Arial"/>
                <a:cs typeface="Arial"/>
              </a:rPr>
              <a:t>th</a:t>
            </a:r>
            <a:r>
              <a:rPr sz="2400" dirty="0">
                <a:latin typeface="Arial"/>
                <a:cs typeface="Arial"/>
              </a:rPr>
              <a:t>e </a:t>
            </a:r>
            <a:r>
              <a:rPr sz="2400" spc="-5" dirty="0">
                <a:latin typeface="Arial"/>
                <a:cs typeface="Arial"/>
              </a:rPr>
              <a:t>documen</a:t>
            </a:r>
            <a:r>
              <a:rPr sz="2400" dirty="0">
                <a:latin typeface="Arial"/>
                <a:cs typeface="Arial"/>
              </a:rPr>
              <a:t>t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signed. "I</a:t>
            </a:r>
            <a:r>
              <a:rPr sz="2400" dirty="0">
                <a:latin typeface="Arial"/>
                <a:cs typeface="Arial"/>
              </a:rPr>
              <a:t>f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 </a:t>
            </a:r>
            <a:r>
              <a:rPr sz="2400" spc="-5" dirty="0">
                <a:latin typeface="Arial"/>
                <a:cs typeface="Arial"/>
              </a:rPr>
              <a:t>wa</a:t>
            </a:r>
            <a:r>
              <a:rPr sz="2400" dirty="0">
                <a:latin typeface="Arial"/>
                <a:cs typeface="Arial"/>
              </a:rPr>
              <a:t>s </a:t>
            </a:r>
            <a:r>
              <a:rPr sz="2400" spc="-5" dirty="0">
                <a:latin typeface="Arial"/>
                <a:cs typeface="Arial"/>
              </a:rPr>
              <a:t>aske</a:t>
            </a:r>
            <a:r>
              <a:rPr sz="2400" dirty="0">
                <a:latin typeface="Arial"/>
                <a:cs typeface="Arial"/>
              </a:rPr>
              <a:t>d </a:t>
            </a:r>
            <a:r>
              <a:rPr sz="2400" spc="-5" dirty="0">
                <a:latin typeface="Arial"/>
                <a:cs typeface="Arial"/>
              </a:rPr>
              <a:t>t</a:t>
            </a:r>
            <a:r>
              <a:rPr sz="2400" dirty="0">
                <a:latin typeface="Arial"/>
                <a:cs typeface="Arial"/>
              </a:rPr>
              <a:t>o </a:t>
            </a:r>
            <a:r>
              <a:rPr sz="2400" spc="-5" dirty="0">
                <a:latin typeface="Arial"/>
                <a:cs typeface="Arial"/>
              </a:rPr>
              <a:t>sig</a:t>
            </a:r>
            <a:r>
              <a:rPr sz="2400" dirty="0">
                <a:latin typeface="Arial"/>
                <a:cs typeface="Arial"/>
              </a:rPr>
              <a:t>n </a:t>
            </a:r>
            <a:r>
              <a:rPr sz="2400" spc="-5" dirty="0">
                <a:latin typeface="Arial"/>
                <a:cs typeface="Arial"/>
              </a:rPr>
              <a:t>somethin</a:t>
            </a:r>
            <a:r>
              <a:rPr sz="2400" dirty="0">
                <a:latin typeface="Arial"/>
                <a:cs typeface="Arial"/>
              </a:rPr>
              <a:t>g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wher</a:t>
            </a:r>
            <a:r>
              <a:rPr sz="2400" dirty="0">
                <a:latin typeface="Arial"/>
                <a:cs typeface="Arial"/>
              </a:rPr>
              <a:t>e I </a:t>
            </a:r>
            <a:r>
              <a:rPr sz="2400" spc="-5" dirty="0">
                <a:latin typeface="Arial"/>
                <a:cs typeface="Arial"/>
              </a:rPr>
              <a:t>wasn'</a:t>
            </a:r>
            <a:r>
              <a:rPr sz="2400" dirty="0">
                <a:latin typeface="Arial"/>
                <a:cs typeface="Arial"/>
              </a:rPr>
              <a:t>t </a:t>
            </a:r>
            <a:r>
              <a:rPr sz="2400" spc="-5" dirty="0">
                <a:latin typeface="Arial"/>
                <a:cs typeface="Arial"/>
              </a:rPr>
              <a:t>priv</a:t>
            </a:r>
            <a:r>
              <a:rPr sz="2400" dirty="0">
                <a:latin typeface="Arial"/>
                <a:cs typeface="Arial"/>
              </a:rPr>
              <a:t>y </a:t>
            </a:r>
            <a:r>
              <a:rPr sz="2400" spc="-5" dirty="0">
                <a:latin typeface="Arial"/>
                <a:cs typeface="Arial"/>
              </a:rPr>
              <a:t>to al</a:t>
            </a:r>
            <a:r>
              <a:rPr sz="2400" dirty="0">
                <a:latin typeface="Arial"/>
                <a:cs typeface="Arial"/>
              </a:rPr>
              <a:t>l </a:t>
            </a:r>
            <a:r>
              <a:rPr sz="2400" spc="-5" dirty="0">
                <a:latin typeface="Arial"/>
                <a:cs typeface="Arial"/>
              </a:rPr>
              <a:t>th</a:t>
            </a:r>
            <a:r>
              <a:rPr sz="2400" dirty="0">
                <a:latin typeface="Arial"/>
                <a:cs typeface="Arial"/>
              </a:rPr>
              <a:t>e </a:t>
            </a:r>
            <a:r>
              <a:rPr sz="2400" spc="-5" dirty="0">
                <a:latin typeface="Arial"/>
                <a:cs typeface="Arial"/>
              </a:rPr>
              <a:t>details</a:t>
            </a:r>
            <a:r>
              <a:rPr sz="2400" dirty="0">
                <a:latin typeface="Arial"/>
                <a:cs typeface="Arial"/>
              </a:rPr>
              <a:t>, </a:t>
            </a:r>
            <a:r>
              <a:rPr sz="2400" spc="-5" dirty="0">
                <a:latin typeface="Arial"/>
                <a:cs typeface="Arial"/>
              </a:rPr>
              <a:t>I'</a:t>
            </a:r>
            <a:r>
              <a:rPr sz="2400" dirty="0">
                <a:latin typeface="Arial"/>
                <a:cs typeface="Arial"/>
              </a:rPr>
              <a:t>d </a:t>
            </a:r>
            <a:r>
              <a:rPr sz="2400" spc="-5" dirty="0">
                <a:latin typeface="Arial"/>
                <a:cs typeface="Arial"/>
              </a:rPr>
              <a:t>hav</a:t>
            </a:r>
            <a:r>
              <a:rPr sz="2400" dirty="0">
                <a:latin typeface="Arial"/>
                <a:cs typeface="Arial"/>
              </a:rPr>
              <a:t>e </a:t>
            </a:r>
            <a:r>
              <a:rPr sz="2400" spc="-5" dirty="0">
                <a:latin typeface="Arial"/>
                <a:cs typeface="Arial"/>
              </a:rPr>
              <a:t>tw</a:t>
            </a:r>
            <a:r>
              <a:rPr sz="2400" dirty="0">
                <a:latin typeface="Arial"/>
                <a:cs typeface="Arial"/>
              </a:rPr>
              <a:t>o </a:t>
            </a:r>
            <a:r>
              <a:rPr sz="2400" spc="-5" dirty="0">
                <a:latin typeface="Arial"/>
                <a:cs typeface="Arial"/>
              </a:rPr>
              <a:t>o</a:t>
            </a:r>
            <a:r>
              <a:rPr sz="2400" dirty="0">
                <a:latin typeface="Arial"/>
                <a:cs typeface="Arial"/>
              </a:rPr>
              <a:t>r </a:t>
            </a:r>
            <a:r>
              <a:rPr sz="2400" spc="-5" dirty="0">
                <a:latin typeface="Arial"/>
                <a:cs typeface="Arial"/>
              </a:rPr>
              <a:t>thre</a:t>
            </a:r>
            <a:r>
              <a:rPr sz="2400" dirty="0">
                <a:latin typeface="Arial"/>
                <a:cs typeface="Arial"/>
              </a:rPr>
              <a:t>e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peo</a:t>
            </a:r>
            <a:r>
              <a:rPr sz="2400" dirty="0">
                <a:latin typeface="Arial"/>
                <a:cs typeface="Arial"/>
              </a:rPr>
              <a:t>ple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reviewing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it </a:t>
            </a:r>
            <a:r>
              <a:rPr sz="2400" spc="-5" dirty="0">
                <a:latin typeface="Arial"/>
                <a:cs typeface="Arial"/>
              </a:rPr>
              <a:t>an</a:t>
            </a:r>
            <a:r>
              <a:rPr sz="2400" dirty="0">
                <a:latin typeface="Arial"/>
                <a:cs typeface="Arial"/>
              </a:rPr>
              <a:t>d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hav</a:t>
            </a:r>
            <a:r>
              <a:rPr sz="2400" dirty="0">
                <a:latin typeface="Arial"/>
                <a:cs typeface="Arial"/>
              </a:rPr>
              <a:t>e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the</a:t>
            </a:r>
            <a:r>
              <a:rPr sz="2400" dirty="0">
                <a:latin typeface="Arial"/>
                <a:cs typeface="Arial"/>
              </a:rPr>
              <a:t>m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sig</a:t>
            </a:r>
            <a:r>
              <a:rPr sz="2400" dirty="0">
                <a:latin typeface="Arial"/>
                <a:cs typeface="Arial"/>
              </a:rPr>
              <a:t>n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off,</a:t>
            </a:r>
            <a:r>
              <a:rPr sz="2400" dirty="0">
                <a:latin typeface="Arial"/>
                <a:cs typeface="Arial"/>
              </a:rPr>
              <a:t>"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say</a:t>
            </a:r>
            <a:r>
              <a:rPr sz="2400" dirty="0">
                <a:latin typeface="Arial"/>
                <a:cs typeface="Arial"/>
              </a:rPr>
              <a:t>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Charle</a:t>
            </a:r>
            <a:r>
              <a:rPr sz="2400" dirty="0">
                <a:latin typeface="Arial"/>
                <a:cs typeface="Arial"/>
              </a:rPr>
              <a:t>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Kerns</a:t>
            </a:r>
            <a:r>
              <a:rPr sz="2400" dirty="0">
                <a:latin typeface="Arial"/>
                <a:cs typeface="Arial"/>
              </a:rPr>
              <a:t>,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Ph.D.</a:t>
            </a:r>
            <a:r>
              <a:rPr sz="2400" dirty="0">
                <a:latin typeface="Arial"/>
                <a:cs typeface="Arial"/>
              </a:rPr>
              <a:t>,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who recentl</a:t>
            </a:r>
            <a:r>
              <a:rPr sz="2400" dirty="0">
                <a:latin typeface="Arial"/>
                <a:cs typeface="Arial"/>
              </a:rPr>
              <a:t>y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authore</a:t>
            </a:r>
            <a:r>
              <a:rPr sz="2400" dirty="0">
                <a:latin typeface="Arial"/>
                <a:cs typeface="Arial"/>
              </a:rPr>
              <a:t>d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th</a:t>
            </a:r>
            <a:r>
              <a:rPr sz="2400" dirty="0">
                <a:latin typeface="Arial"/>
                <a:cs typeface="Arial"/>
              </a:rPr>
              <a:t>e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boo</a:t>
            </a:r>
            <a:r>
              <a:rPr sz="2400" dirty="0">
                <a:latin typeface="Arial"/>
                <a:cs typeface="Arial"/>
              </a:rPr>
              <a:t>k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Value-Centered</a:t>
            </a:r>
            <a:r>
              <a:rPr sz="2400" i="1" spc="20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Ethics</a:t>
            </a:r>
            <a:r>
              <a:rPr sz="2400" dirty="0">
                <a:latin typeface="Arial"/>
                <a:cs typeface="Arial"/>
              </a:rPr>
              <a:t>.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It als</a:t>
            </a:r>
            <a:r>
              <a:rPr sz="2400" dirty="0">
                <a:latin typeface="Arial"/>
                <a:cs typeface="Arial"/>
              </a:rPr>
              <a:t>o </a:t>
            </a:r>
            <a:r>
              <a:rPr sz="2400" spc="-5" dirty="0">
                <a:latin typeface="Arial"/>
                <a:cs typeface="Arial"/>
              </a:rPr>
              <a:t>help</a:t>
            </a:r>
            <a:r>
              <a:rPr sz="2400" dirty="0">
                <a:latin typeface="Arial"/>
                <a:cs typeface="Arial"/>
              </a:rPr>
              <a:t>s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</a:t>
            </a:r>
            <a:r>
              <a:rPr sz="2400" dirty="0">
                <a:latin typeface="Arial"/>
                <a:cs typeface="Arial"/>
              </a:rPr>
              <a:t>o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hav</a:t>
            </a:r>
            <a:r>
              <a:rPr sz="2400" dirty="0">
                <a:latin typeface="Arial"/>
                <a:cs typeface="Arial"/>
              </a:rPr>
              <a:t>e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al</a:t>
            </a:r>
            <a:r>
              <a:rPr sz="2400" spc="5" dirty="0">
                <a:latin typeface="Arial"/>
                <a:cs typeface="Arial"/>
              </a:rPr>
              <a:t>i</a:t>
            </a:r>
            <a:r>
              <a:rPr sz="2400" spc="-5" dirty="0">
                <a:latin typeface="Arial"/>
                <a:cs typeface="Arial"/>
              </a:rPr>
              <a:t>gnmen</a:t>
            </a:r>
            <a:r>
              <a:rPr sz="2400" dirty="0">
                <a:latin typeface="Arial"/>
                <a:cs typeface="Arial"/>
              </a:rPr>
              <a:t>t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wit</a:t>
            </a:r>
            <a:r>
              <a:rPr sz="2400" dirty="0">
                <a:latin typeface="Arial"/>
                <a:cs typeface="Arial"/>
              </a:rPr>
              <a:t>h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</a:t>
            </a:r>
            <a:r>
              <a:rPr sz="2400" dirty="0">
                <a:latin typeface="Arial"/>
                <a:cs typeface="Arial"/>
              </a:rPr>
              <a:t>m</a:t>
            </a:r>
            <a:r>
              <a:rPr sz="2400" spc="-5" dirty="0">
                <a:latin typeface="Arial"/>
                <a:cs typeface="Arial"/>
              </a:rPr>
              <a:t>p</a:t>
            </a:r>
            <a:r>
              <a:rPr sz="2400" dirty="0">
                <a:latin typeface="Arial"/>
                <a:cs typeface="Arial"/>
              </a:rPr>
              <a:t>l</a:t>
            </a:r>
            <a:r>
              <a:rPr sz="2400" spc="-5" dirty="0">
                <a:latin typeface="Arial"/>
                <a:cs typeface="Arial"/>
              </a:rPr>
              <a:t>o</a:t>
            </a:r>
            <a:r>
              <a:rPr sz="2400" spc="5" dirty="0">
                <a:latin typeface="Arial"/>
                <a:cs typeface="Arial"/>
              </a:rPr>
              <a:t>y</a:t>
            </a:r>
            <a:r>
              <a:rPr sz="2400" dirty="0">
                <a:latin typeface="Arial"/>
                <a:cs typeface="Arial"/>
              </a:rPr>
              <a:t>ees,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which mean</a:t>
            </a:r>
            <a:r>
              <a:rPr sz="2400" dirty="0">
                <a:latin typeface="Arial"/>
                <a:cs typeface="Arial"/>
              </a:rPr>
              <a:t>s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employee</a:t>
            </a:r>
            <a:r>
              <a:rPr sz="2400" dirty="0">
                <a:latin typeface="Arial"/>
                <a:cs typeface="Arial"/>
              </a:rPr>
              <a:t>s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subscrib</a:t>
            </a:r>
            <a:r>
              <a:rPr sz="2400" dirty="0">
                <a:latin typeface="Arial"/>
                <a:cs typeface="Arial"/>
              </a:rPr>
              <a:t>e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</a:t>
            </a:r>
            <a:r>
              <a:rPr sz="2400" dirty="0">
                <a:latin typeface="Arial"/>
                <a:cs typeface="Arial"/>
              </a:rPr>
              <a:t>o</a:t>
            </a:r>
            <a:r>
              <a:rPr sz="2400" spc="-5" dirty="0">
                <a:latin typeface="Arial"/>
                <a:cs typeface="Arial"/>
              </a:rPr>
              <a:t> th</a:t>
            </a:r>
            <a:r>
              <a:rPr sz="2400" dirty="0">
                <a:latin typeface="Arial"/>
                <a:cs typeface="Arial"/>
              </a:rPr>
              <a:t>e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manager'</a:t>
            </a:r>
            <a:r>
              <a:rPr sz="2400" dirty="0">
                <a:latin typeface="Arial"/>
                <a:cs typeface="Arial"/>
              </a:rPr>
              <a:t>s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belie</a:t>
            </a:r>
            <a:r>
              <a:rPr sz="2400" dirty="0">
                <a:latin typeface="Arial"/>
                <a:cs typeface="Arial"/>
              </a:rPr>
              <a:t>f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in ethica</a:t>
            </a:r>
            <a:r>
              <a:rPr sz="2400" dirty="0">
                <a:latin typeface="Arial"/>
                <a:cs typeface="Arial"/>
              </a:rPr>
              <a:t>l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responsibilit</a:t>
            </a:r>
            <a:r>
              <a:rPr sz="2400" dirty="0">
                <a:latin typeface="Arial"/>
                <a:cs typeface="Arial"/>
              </a:rPr>
              <a:t>y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an</a:t>
            </a:r>
            <a:r>
              <a:rPr sz="2400" dirty="0">
                <a:latin typeface="Arial"/>
                <a:cs typeface="Arial"/>
              </a:rPr>
              <a:t>d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qualit</a:t>
            </a:r>
            <a:r>
              <a:rPr sz="2400" dirty="0">
                <a:latin typeface="Arial"/>
                <a:cs typeface="Arial"/>
              </a:rPr>
              <a:t>y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work</a:t>
            </a:r>
            <a:r>
              <a:rPr sz="2400" dirty="0">
                <a:latin typeface="Arial"/>
                <a:cs typeface="Arial"/>
              </a:rPr>
              <a:t>,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say</a:t>
            </a:r>
            <a:r>
              <a:rPr sz="2400" dirty="0">
                <a:latin typeface="Arial"/>
                <a:cs typeface="Arial"/>
              </a:rPr>
              <a:t>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Kerns</a:t>
            </a:r>
            <a:r>
              <a:rPr sz="2400" dirty="0">
                <a:latin typeface="Arial"/>
                <a:cs typeface="Arial"/>
              </a:rPr>
              <a:t>,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full- tim</a:t>
            </a:r>
            <a:r>
              <a:rPr sz="2400" dirty="0">
                <a:latin typeface="Arial"/>
                <a:cs typeface="Arial"/>
              </a:rPr>
              <a:t>e</a:t>
            </a:r>
            <a:r>
              <a:rPr sz="2400" spc="-5" dirty="0">
                <a:latin typeface="Arial"/>
                <a:cs typeface="Arial"/>
              </a:rPr>
              <a:t> facult</a:t>
            </a:r>
            <a:r>
              <a:rPr sz="2400" dirty="0">
                <a:latin typeface="Arial"/>
                <a:cs typeface="Arial"/>
              </a:rPr>
              <a:t>y</a:t>
            </a:r>
            <a:r>
              <a:rPr sz="2400" spc="-5" dirty="0">
                <a:latin typeface="Arial"/>
                <a:cs typeface="Arial"/>
              </a:rPr>
              <a:t> membe</a:t>
            </a:r>
            <a:r>
              <a:rPr sz="2400" dirty="0">
                <a:latin typeface="Arial"/>
                <a:cs typeface="Arial"/>
              </a:rPr>
              <a:t>r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</a:t>
            </a:r>
            <a:r>
              <a:rPr sz="2400" dirty="0">
                <a:latin typeface="Arial"/>
                <a:cs typeface="Arial"/>
              </a:rPr>
              <a:t>t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Pepp</a:t>
            </a:r>
            <a:r>
              <a:rPr sz="2400" dirty="0">
                <a:latin typeface="Arial"/>
                <a:cs typeface="Arial"/>
              </a:rPr>
              <a:t>erdine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University</a:t>
            </a:r>
            <a:r>
              <a:rPr sz="2400" spc="-5" dirty="0">
                <a:latin typeface="Arial"/>
                <a:cs typeface="Arial"/>
              </a:rPr>
              <a:t>'s Graziadi</a:t>
            </a:r>
            <a:r>
              <a:rPr sz="2400" dirty="0">
                <a:latin typeface="Arial"/>
                <a:cs typeface="Arial"/>
              </a:rPr>
              <a:t>o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Schoo</a:t>
            </a:r>
            <a:r>
              <a:rPr sz="2400" dirty="0">
                <a:latin typeface="Arial"/>
                <a:cs typeface="Arial"/>
              </a:rPr>
              <a:t>l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o</a:t>
            </a:r>
            <a:r>
              <a:rPr sz="2400" dirty="0">
                <a:latin typeface="Arial"/>
                <a:cs typeface="Arial"/>
              </a:rPr>
              <a:t>f</a:t>
            </a:r>
            <a:r>
              <a:rPr sz="2400" spc="-5" dirty="0">
                <a:latin typeface="Arial"/>
                <a:cs typeface="Arial"/>
              </a:rPr>
              <a:t> Busines</a:t>
            </a:r>
            <a:r>
              <a:rPr sz="2400" dirty="0">
                <a:latin typeface="Arial"/>
                <a:cs typeface="Arial"/>
              </a:rPr>
              <a:t>s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an</a:t>
            </a:r>
            <a:r>
              <a:rPr sz="2400" dirty="0">
                <a:latin typeface="Arial"/>
                <a:cs typeface="Arial"/>
              </a:rPr>
              <a:t>d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Management.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/>
          <a:p>
            <a:pPr marL="1563370">
              <a:lnSpc>
                <a:spcPct val="100000"/>
              </a:lnSpc>
            </a:pPr>
            <a:r>
              <a:rPr spc="-20" dirty="0"/>
              <a:t>Ethics</a:t>
            </a:r>
            <a:r>
              <a:rPr spc="-5" dirty="0"/>
              <a:t> </a:t>
            </a:r>
            <a:r>
              <a:rPr spc="-25" dirty="0"/>
              <a:t>Quiz</a:t>
            </a:r>
            <a:r>
              <a:rPr spc="10" dirty="0"/>
              <a:t> </a:t>
            </a:r>
            <a:r>
              <a:rPr spc="-25" dirty="0"/>
              <a:t>#</a:t>
            </a:r>
            <a:r>
              <a:rPr dirty="0"/>
              <a:t> </a:t>
            </a:r>
            <a:r>
              <a:rPr spc="-25" dirty="0"/>
              <a:t>4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93139" y="2156791"/>
            <a:ext cx="7202170" cy="32600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0" dirty="0">
                <a:latin typeface="Arial"/>
                <a:cs typeface="Arial"/>
              </a:rPr>
              <a:t>“Maternity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Leav</a:t>
            </a:r>
            <a:r>
              <a:rPr sz="3200" spc="-15" dirty="0">
                <a:latin typeface="Arial"/>
                <a:cs typeface="Arial"/>
              </a:rPr>
              <a:t>e” </a:t>
            </a:r>
            <a:r>
              <a:rPr sz="3200" spc="-20" dirty="0">
                <a:latin typeface="Arial"/>
                <a:cs typeface="Arial"/>
              </a:rPr>
              <a:t>Case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0" dirty="0">
                <a:latin typeface="Arial"/>
                <a:cs typeface="Arial"/>
              </a:rPr>
              <a:t>T</a:t>
            </a:r>
            <a:r>
              <a:rPr sz="3200" spc="-25" dirty="0">
                <a:latin typeface="Arial"/>
                <a:cs typeface="Arial"/>
              </a:rPr>
              <a:t>h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corre</a:t>
            </a:r>
            <a:r>
              <a:rPr sz="3200" spc="-15" dirty="0">
                <a:latin typeface="Arial"/>
                <a:cs typeface="Arial"/>
              </a:rPr>
              <a:t>ct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answer</a:t>
            </a:r>
            <a:r>
              <a:rPr sz="3200" spc="-10" dirty="0">
                <a:latin typeface="Arial"/>
                <a:cs typeface="Arial"/>
              </a:rPr>
              <a:t>: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B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No</a:t>
            </a:r>
            <a:r>
              <a:rPr sz="3200" spc="-10" dirty="0">
                <a:latin typeface="Arial"/>
                <a:cs typeface="Arial"/>
              </a:rPr>
              <a:t>,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woul</a:t>
            </a:r>
            <a:r>
              <a:rPr sz="3200" spc="-20" dirty="0">
                <a:latin typeface="Arial"/>
                <a:cs typeface="Arial"/>
              </a:rPr>
              <a:t>d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b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discriminatory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avoid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p</a:t>
            </a:r>
            <a:r>
              <a:rPr sz="3200" spc="-15" dirty="0">
                <a:latin typeface="Arial"/>
                <a:cs typeface="Arial"/>
              </a:rPr>
              <a:t>icki</a:t>
            </a:r>
            <a:r>
              <a:rPr sz="3200" spc="-25" dirty="0">
                <a:latin typeface="Arial"/>
                <a:cs typeface="Arial"/>
              </a:rPr>
              <a:t>n</a:t>
            </a:r>
            <a:r>
              <a:rPr sz="3200" spc="-20" dirty="0">
                <a:latin typeface="Arial"/>
                <a:cs typeface="Arial"/>
              </a:rPr>
              <a:t>g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he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fo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tha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5" dirty="0">
                <a:latin typeface="Arial"/>
                <a:cs typeface="Arial"/>
              </a:rPr>
              <a:t>reason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/>
          <a:p>
            <a:pPr marL="1563370">
              <a:lnSpc>
                <a:spcPct val="100000"/>
              </a:lnSpc>
            </a:pPr>
            <a:r>
              <a:rPr spc="-20" dirty="0"/>
              <a:t>Ethics</a:t>
            </a:r>
            <a:r>
              <a:rPr spc="-5" dirty="0"/>
              <a:t> </a:t>
            </a:r>
            <a:r>
              <a:rPr spc="-25" dirty="0"/>
              <a:t>Quiz</a:t>
            </a:r>
            <a:r>
              <a:rPr spc="10" dirty="0"/>
              <a:t> </a:t>
            </a:r>
            <a:r>
              <a:rPr spc="-25" dirty="0"/>
              <a:t>#</a:t>
            </a:r>
            <a:r>
              <a:rPr dirty="0"/>
              <a:t> </a:t>
            </a:r>
            <a:r>
              <a:rPr spc="-25" dirty="0"/>
              <a:t>4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93139" y="2156791"/>
            <a:ext cx="7719059" cy="287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Decidin</a:t>
            </a:r>
            <a:r>
              <a:rPr sz="3200" spc="-20" dirty="0">
                <a:latin typeface="Arial"/>
                <a:cs typeface="Arial"/>
              </a:rPr>
              <a:t>g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no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15" dirty="0">
                <a:latin typeface="Arial"/>
                <a:cs typeface="Arial"/>
              </a:rPr>
              <a:t>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hire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candidate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because</a:t>
            </a:r>
            <a:r>
              <a:rPr sz="3200" spc="-20" dirty="0">
                <a:latin typeface="Arial"/>
                <a:cs typeface="Arial"/>
              </a:rPr>
              <a:t> she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(o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he</a:t>
            </a:r>
            <a:r>
              <a:rPr sz="3200" spc="-15" dirty="0">
                <a:latin typeface="Arial"/>
                <a:cs typeface="Arial"/>
              </a:rPr>
              <a:t>)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planning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hav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family violates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ant</a:t>
            </a:r>
            <a:r>
              <a:rPr sz="3200" spc="-10" dirty="0">
                <a:latin typeface="Arial"/>
                <a:cs typeface="Arial"/>
              </a:rPr>
              <a:t>i</a:t>
            </a:r>
            <a:r>
              <a:rPr sz="3200" spc="-20" dirty="0">
                <a:latin typeface="Arial"/>
                <a:cs typeface="Arial"/>
              </a:rPr>
              <a:t>-discrimination</a:t>
            </a:r>
            <a:r>
              <a:rPr sz="3200" spc="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law</a:t>
            </a:r>
            <a:r>
              <a:rPr sz="3200" spc="-10" dirty="0">
                <a:latin typeface="Arial"/>
                <a:cs typeface="Arial"/>
              </a:rPr>
              <a:t>s.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"It's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impossible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know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10" dirty="0">
                <a:latin typeface="Arial"/>
                <a:cs typeface="Arial"/>
              </a:rPr>
              <a:t>f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othe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candidate migh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5" dirty="0">
                <a:latin typeface="Arial"/>
                <a:cs typeface="Arial"/>
              </a:rPr>
              <a:t>b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planning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leave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20" dirty="0">
                <a:latin typeface="Arial"/>
                <a:cs typeface="Arial"/>
              </a:rPr>
              <a:t>x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months</a:t>
            </a:r>
            <a:r>
              <a:rPr sz="3200" spc="-20" dirty="0">
                <a:latin typeface="Arial"/>
                <a:cs typeface="Arial"/>
              </a:rPr>
              <a:t> as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well,</a:t>
            </a:r>
            <a:r>
              <a:rPr sz="3200" spc="-15" dirty="0">
                <a:latin typeface="Arial"/>
                <a:cs typeface="Arial"/>
              </a:rPr>
              <a:t>"</a:t>
            </a:r>
            <a:r>
              <a:rPr sz="3200" spc="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suggest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Jen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Crenshaw.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/>
          <a:p>
            <a:pPr marL="1563370">
              <a:lnSpc>
                <a:spcPct val="100000"/>
              </a:lnSpc>
            </a:pPr>
            <a:r>
              <a:rPr spc="-20" dirty="0"/>
              <a:t>Ethics</a:t>
            </a:r>
            <a:r>
              <a:rPr spc="-5" dirty="0"/>
              <a:t> </a:t>
            </a:r>
            <a:r>
              <a:rPr spc="-25" dirty="0"/>
              <a:t>Quiz</a:t>
            </a:r>
            <a:r>
              <a:rPr spc="10" dirty="0"/>
              <a:t> </a:t>
            </a:r>
            <a:r>
              <a:rPr spc="-25" dirty="0"/>
              <a:t>#</a:t>
            </a:r>
            <a:r>
              <a:rPr dirty="0"/>
              <a:t> </a:t>
            </a:r>
            <a:r>
              <a:rPr spc="-25" dirty="0"/>
              <a:t>5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93139" y="2156791"/>
            <a:ext cx="7064375" cy="3260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0" dirty="0">
                <a:latin typeface="Arial"/>
                <a:cs typeface="Arial"/>
              </a:rPr>
              <a:t>“Relocating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Employe</a:t>
            </a:r>
            <a:r>
              <a:rPr sz="3200" spc="-15" dirty="0">
                <a:latin typeface="Arial"/>
                <a:cs typeface="Arial"/>
              </a:rPr>
              <a:t>e” </a:t>
            </a:r>
            <a:r>
              <a:rPr sz="3200" spc="-20" dirty="0">
                <a:latin typeface="Arial"/>
                <a:cs typeface="Arial"/>
              </a:rPr>
              <a:t>Case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0" dirty="0">
                <a:latin typeface="Arial"/>
                <a:cs typeface="Arial"/>
              </a:rPr>
              <a:t>T</a:t>
            </a:r>
            <a:r>
              <a:rPr sz="3200" spc="-25" dirty="0">
                <a:latin typeface="Arial"/>
                <a:cs typeface="Arial"/>
              </a:rPr>
              <a:t>h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corre</a:t>
            </a:r>
            <a:r>
              <a:rPr sz="3200" spc="-15" dirty="0">
                <a:latin typeface="Arial"/>
                <a:cs typeface="Arial"/>
              </a:rPr>
              <a:t>ct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answer</a:t>
            </a:r>
            <a:r>
              <a:rPr sz="3200" spc="-10" dirty="0">
                <a:latin typeface="Arial"/>
                <a:cs typeface="Arial"/>
              </a:rPr>
              <a:t>: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No</a:t>
            </a:r>
            <a:r>
              <a:rPr sz="3200" spc="-10" dirty="0">
                <a:latin typeface="Arial"/>
                <a:cs typeface="Arial"/>
              </a:rPr>
              <a:t>, </a:t>
            </a:r>
            <a:r>
              <a:rPr sz="3200" spc="-20" dirty="0">
                <a:latin typeface="Arial"/>
                <a:cs typeface="Arial"/>
              </a:rPr>
              <a:t>they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hav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n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righ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15" dirty="0">
                <a:latin typeface="Arial"/>
                <a:cs typeface="Arial"/>
              </a:rPr>
              <a:t>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know</a:t>
            </a:r>
            <a:r>
              <a:rPr sz="3200" spc="-10" dirty="0">
                <a:latin typeface="Arial"/>
                <a:cs typeface="Arial"/>
              </a:rPr>
              <a:t> I </a:t>
            </a:r>
            <a:r>
              <a:rPr sz="3200" spc="-25" dirty="0">
                <a:latin typeface="Arial"/>
                <a:cs typeface="Arial"/>
              </a:rPr>
              <a:t>have</a:t>
            </a:r>
            <a:r>
              <a:rPr sz="3200" spc="-20" dirty="0">
                <a:latin typeface="Arial"/>
                <a:cs typeface="Arial"/>
              </a:rPr>
              <a:t> relocation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plans.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/>
          <a:p>
            <a:pPr marL="1563370">
              <a:lnSpc>
                <a:spcPct val="100000"/>
              </a:lnSpc>
            </a:pPr>
            <a:r>
              <a:rPr spc="-20" dirty="0"/>
              <a:t>Ethics</a:t>
            </a:r>
            <a:r>
              <a:rPr spc="-5" dirty="0"/>
              <a:t> </a:t>
            </a:r>
            <a:r>
              <a:rPr spc="-25" dirty="0"/>
              <a:t>Quiz</a:t>
            </a:r>
            <a:r>
              <a:rPr spc="10" dirty="0"/>
              <a:t> </a:t>
            </a:r>
            <a:r>
              <a:rPr spc="-25" dirty="0"/>
              <a:t>#</a:t>
            </a:r>
            <a:r>
              <a:rPr dirty="0"/>
              <a:t> </a:t>
            </a:r>
            <a:r>
              <a:rPr spc="-25" dirty="0"/>
              <a:t>5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437311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2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93139" y="2156791"/>
            <a:ext cx="7989570" cy="33578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4965" marR="5080" indent="-342265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Althoug</a:t>
            </a:r>
            <a:r>
              <a:rPr sz="3200" spc="-20" dirty="0">
                <a:latin typeface="Arial"/>
                <a:cs typeface="Arial"/>
              </a:rPr>
              <a:t>h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this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question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depend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largely</a:t>
            </a:r>
            <a:r>
              <a:rPr sz="3200" spc="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on persona</a:t>
            </a:r>
            <a:r>
              <a:rPr sz="3200" spc="-10" dirty="0">
                <a:latin typeface="Arial"/>
                <a:cs typeface="Arial"/>
              </a:rPr>
              <a:t>l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morals</a:t>
            </a:r>
            <a:r>
              <a:rPr sz="3200" spc="-10" dirty="0">
                <a:latin typeface="Arial"/>
                <a:cs typeface="Arial"/>
              </a:rPr>
              <a:t>,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potentia</a:t>
            </a:r>
            <a:r>
              <a:rPr sz="3200" spc="-10" dirty="0">
                <a:latin typeface="Arial"/>
                <a:cs typeface="Arial"/>
              </a:rPr>
              <a:t>l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employe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has</a:t>
            </a:r>
            <a:r>
              <a:rPr sz="3200" spc="-20" dirty="0">
                <a:latin typeface="Arial"/>
                <a:cs typeface="Arial"/>
              </a:rPr>
              <a:t> no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obligation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revea</a:t>
            </a:r>
            <a:r>
              <a:rPr sz="3200" spc="-10" dirty="0">
                <a:latin typeface="Arial"/>
                <a:cs typeface="Arial"/>
              </a:rPr>
              <a:t>l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future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plan</a:t>
            </a:r>
            <a:r>
              <a:rPr sz="3200" spc="-15" dirty="0">
                <a:latin typeface="Arial"/>
                <a:cs typeface="Arial"/>
              </a:rPr>
              <a:t>s</a:t>
            </a:r>
            <a:r>
              <a:rPr sz="3200" spc="-10" dirty="0">
                <a:latin typeface="Arial"/>
                <a:cs typeface="Arial"/>
              </a:rPr>
              <a:t>,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which</a:t>
            </a:r>
            <a:r>
              <a:rPr sz="3200" spc="-20" dirty="0">
                <a:latin typeface="Arial"/>
                <a:cs typeface="Arial"/>
              </a:rPr>
              <a:t> could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potentially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change</a:t>
            </a:r>
            <a:r>
              <a:rPr sz="3200" spc="-10" dirty="0">
                <a:latin typeface="Arial"/>
                <a:cs typeface="Arial"/>
              </a:rPr>
              <a:t>.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10" dirty="0">
                <a:latin typeface="Arial"/>
                <a:cs typeface="Arial"/>
              </a:rPr>
              <a:t>f </a:t>
            </a:r>
            <a:r>
              <a:rPr sz="3200" spc="-25" dirty="0">
                <a:latin typeface="Arial"/>
                <a:cs typeface="Arial"/>
              </a:rPr>
              <a:t>aske</a:t>
            </a:r>
            <a:r>
              <a:rPr sz="3200" spc="-20" dirty="0">
                <a:latin typeface="Arial"/>
                <a:cs typeface="Arial"/>
              </a:rPr>
              <a:t>d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directly,</a:t>
            </a:r>
            <a:r>
              <a:rPr sz="3200" spc="-25" dirty="0">
                <a:latin typeface="Arial"/>
                <a:cs typeface="Arial"/>
              </a:rPr>
              <a:t> someon</a:t>
            </a:r>
            <a:r>
              <a:rPr sz="3200" spc="-20" dirty="0">
                <a:latin typeface="Arial"/>
                <a:cs typeface="Arial"/>
              </a:rPr>
              <a:t>e </a:t>
            </a:r>
            <a:r>
              <a:rPr sz="3200" spc="-25" dirty="0">
                <a:latin typeface="Arial"/>
                <a:cs typeface="Arial"/>
              </a:rPr>
              <a:t>ca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instead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focu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o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hope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for growth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an</a:t>
            </a:r>
            <a:r>
              <a:rPr sz="3200" spc="-20" dirty="0">
                <a:latin typeface="Arial"/>
                <a:cs typeface="Arial"/>
              </a:rPr>
              <a:t>d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promotio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within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company</a:t>
            </a:r>
            <a:r>
              <a:rPr sz="3200" spc="-15" dirty="0">
                <a:latin typeface="Arial"/>
                <a:cs typeface="Arial"/>
              </a:rPr>
              <a:t> 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avoid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lyin</a:t>
            </a:r>
            <a:r>
              <a:rPr sz="3200" spc="-15" dirty="0">
                <a:latin typeface="Arial"/>
                <a:cs typeface="Arial"/>
              </a:rPr>
              <a:t>g.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/>
          <a:p>
            <a:pPr marL="1563370">
              <a:lnSpc>
                <a:spcPct val="100000"/>
              </a:lnSpc>
            </a:pPr>
            <a:r>
              <a:rPr spc="-20" dirty="0"/>
              <a:t>Ethics</a:t>
            </a:r>
            <a:r>
              <a:rPr spc="-5" dirty="0"/>
              <a:t> </a:t>
            </a:r>
            <a:r>
              <a:rPr spc="-25" dirty="0"/>
              <a:t>Quiz</a:t>
            </a:r>
            <a:r>
              <a:rPr spc="10" dirty="0"/>
              <a:t> </a:t>
            </a:r>
            <a:r>
              <a:rPr spc="-25" dirty="0"/>
              <a:t>#</a:t>
            </a:r>
            <a:r>
              <a:rPr dirty="0"/>
              <a:t> </a:t>
            </a:r>
            <a:r>
              <a:rPr spc="-25" dirty="0"/>
              <a:t>6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93139" y="2156791"/>
            <a:ext cx="6906895" cy="3747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0" dirty="0">
                <a:latin typeface="Arial"/>
                <a:cs typeface="Arial"/>
              </a:rPr>
              <a:t>“Retaliating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Vice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Presiden</a:t>
            </a:r>
            <a:r>
              <a:rPr sz="3200" spc="-5" dirty="0">
                <a:latin typeface="Arial"/>
                <a:cs typeface="Arial"/>
              </a:rPr>
              <a:t>t</a:t>
            </a:r>
            <a:r>
              <a:rPr sz="3200" spc="-15" dirty="0">
                <a:latin typeface="Arial"/>
                <a:cs typeface="Arial"/>
              </a:rPr>
              <a:t>”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Case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0" dirty="0">
                <a:latin typeface="Arial"/>
                <a:cs typeface="Arial"/>
              </a:rPr>
              <a:t>T</a:t>
            </a:r>
            <a:r>
              <a:rPr sz="3200" spc="-25" dirty="0">
                <a:latin typeface="Arial"/>
                <a:cs typeface="Arial"/>
              </a:rPr>
              <a:t>h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corre</a:t>
            </a:r>
            <a:r>
              <a:rPr sz="3200" spc="-15" dirty="0">
                <a:latin typeface="Arial"/>
                <a:cs typeface="Arial"/>
              </a:rPr>
              <a:t>ct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answer</a:t>
            </a:r>
            <a:r>
              <a:rPr sz="3200" spc="-10" dirty="0">
                <a:latin typeface="Arial"/>
                <a:cs typeface="Arial"/>
              </a:rPr>
              <a:t>: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10" dirty="0">
                <a:latin typeface="Arial"/>
                <a:cs typeface="Arial"/>
              </a:rPr>
              <a:t>I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explain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wha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I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know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bu</a:t>
            </a:r>
            <a:r>
              <a:rPr sz="3200" spc="-10" dirty="0">
                <a:latin typeface="Arial"/>
                <a:cs typeface="Arial"/>
              </a:rPr>
              <a:t>t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tr</a:t>
            </a:r>
            <a:r>
              <a:rPr sz="3200" spc="-20" dirty="0">
                <a:latin typeface="Arial"/>
                <a:cs typeface="Arial"/>
              </a:rPr>
              <a:t>y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avoid encoura</a:t>
            </a:r>
            <a:r>
              <a:rPr sz="3200" spc="-20" dirty="0">
                <a:latin typeface="Arial"/>
                <a:cs typeface="Arial"/>
              </a:rPr>
              <a:t>ging </a:t>
            </a:r>
            <a:r>
              <a:rPr sz="3200" spc="-35" dirty="0">
                <a:latin typeface="Arial"/>
                <a:cs typeface="Arial"/>
              </a:rPr>
              <a:t>m</a:t>
            </a:r>
            <a:r>
              <a:rPr sz="3200" spc="-20" dirty="0">
                <a:latin typeface="Arial"/>
                <a:cs typeface="Arial"/>
              </a:rPr>
              <a:t>y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friend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on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30" dirty="0">
                <a:latin typeface="Arial"/>
                <a:cs typeface="Arial"/>
              </a:rPr>
              <a:t>w</a:t>
            </a:r>
            <a:r>
              <a:rPr sz="3200" spc="-20" dirty="0">
                <a:latin typeface="Arial"/>
                <a:cs typeface="Arial"/>
              </a:rPr>
              <a:t>ay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or another.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/>
          <a:p>
            <a:pPr marL="1563370">
              <a:lnSpc>
                <a:spcPct val="100000"/>
              </a:lnSpc>
            </a:pPr>
            <a:r>
              <a:rPr spc="-20" dirty="0"/>
              <a:t>Ethics</a:t>
            </a:r>
            <a:r>
              <a:rPr spc="-5" dirty="0"/>
              <a:t> </a:t>
            </a:r>
            <a:r>
              <a:rPr spc="-25" dirty="0"/>
              <a:t>Quiz</a:t>
            </a:r>
            <a:r>
              <a:rPr spc="10" dirty="0"/>
              <a:t> </a:t>
            </a:r>
            <a:r>
              <a:rPr spc="-25" dirty="0"/>
              <a:t>#</a:t>
            </a:r>
            <a:r>
              <a:rPr dirty="0"/>
              <a:t> </a:t>
            </a:r>
            <a:r>
              <a:rPr spc="-25" dirty="0"/>
              <a:t>6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0" y="339394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7200" y="437311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2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4965" marR="5080" indent="-342265">
              <a:lnSpc>
                <a:spcPct val="100000"/>
              </a:lnSpc>
              <a:buFont typeface="Arial"/>
              <a:buChar char="•"/>
              <a:tabLst>
                <a:tab pos="355600" algn="l"/>
                <a:tab pos="3625215" algn="l"/>
              </a:tabLst>
            </a:pPr>
            <a:r>
              <a:rPr spc="-25" dirty="0"/>
              <a:t>Persona</a:t>
            </a:r>
            <a:r>
              <a:rPr spc="-10" dirty="0"/>
              <a:t>l</a:t>
            </a:r>
            <a:r>
              <a:rPr spc="-15" dirty="0"/>
              <a:t> </a:t>
            </a:r>
            <a:r>
              <a:rPr spc="-20" dirty="0"/>
              <a:t>ethics</a:t>
            </a:r>
            <a:r>
              <a:rPr dirty="0"/>
              <a:t> </a:t>
            </a:r>
            <a:r>
              <a:rPr spc="-20" dirty="0"/>
              <a:t>are</a:t>
            </a:r>
            <a:r>
              <a:rPr spc="-15" dirty="0"/>
              <a:t> </a:t>
            </a:r>
            <a:r>
              <a:rPr spc="-25" dirty="0"/>
              <a:t>importan</a:t>
            </a:r>
            <a:r>
              <a:rPr dirty="0"/>
              <a:t>t</a:t>
            </a:r>
            <a:r>
              <a:rPr spc="-10" dirty="0"/>
              <a:t>,</a:t>
            </a:r>
            <a:r>
              <a:rPr spc="-20" dirty="0"/>
              <a:t> </a:t>
            </a:r>
            <a:r>
              <a:rPr spc="-25" dirty="0"/>
              <a:t>bu</a:t>
            </a:r>
            <a:r>
              <a:rPr spc="-10" dirty="0"/>
              <a:t>t </a:t>
            </a:r>
            <a:r>
              <a:rPr spc="-15" dirty="0"/>
              <a:t>i</a:t>
            </a:r>
            <a:r>
              <a:rPr dirty="0"/>
              <a:t>t</a:t>
            </a:r>
            <a:r>
              <a:rPr spc="-15" dirty="0"/>
              <a:t>'s</a:t>
            </a:r>
            <a:r>
              <a:rPr spc="5" dirty="0"/>
              <a:t> </a:t>
            </a:r>
            <a:r>
              <a:rPr spc="-20" dirty="0"/>
              <a:t>also importan</a:t>
            </a:r>
            <a:r>
              <a:rPr spc="-10" dirty="0"/>
              <a:t>t </a:t>
            </a:r>
            <a:r>
              <a:rPr spc="-25" dirty="0"/>
              <a:t>no</a:t>
            </a:r>
            <a:r>
              <a:rPr spc="-10" dirty="0"/>
              <a:t>t </a:t>
            </a:r>
            <a:r>
              <a:rPr spc="-15" dirty="0"/>
              <a:t>t</a:t>
            </a:r>
            <a:r>
              <a:rPr spc="-20" dirty="0"/>
              <a:t>o</a:t>
            </a:r>
            <a:r>
              <a:rPr spc="-10" dirty="0"/>
              <a:t> </a:t>
            </a:r>
            <a:r>
              <a:rPr spc="-20" dirty="0"/>
              <a:t>force</a:t>
            </a:r>
            <a:r>
              <a:rPr spc="-10" dirty="0"/>
              <a:t> </a:t>
            </a:r>
            <a:r>
              <a:rPr spc="-25" dirty="0"/>
              <a:t>thos</a:t>
            </a:r>
            <a:r>
              <a:rPr spc="-20" dirty="0"/>
              <a:t>e</a:t>
            </a:r>
            <a:r>
              <a:rPr spc="-10" dirty="0"/>
              <a:t> </a:t>
            </a:r>
            <a:r>
              <a:rPr spc="-20" dirty="0"/>
              <a:t>decisions</a:t>
            </a:r>
            <a:r>
              <a:rPr spc="-10" dirty="0"/>
              <a:t> </a:t>
            </a:r>
            <a:r>
              <a:rPr spc="-25" dirty="0"/>
              <a:t>on</a:t>
            </a:r>
            <a:r>
              <a:rPr spc="-20" dirty="0"/>
              <a:t> others</a:t>
            </a:r>
            <a:r>
              <a:rPr spc="-10" dirty="0"/>
              <a:t>,</a:t>
            </a:r>
            <a:r>
              <a:rPr spc="-15" dirty="0"/>
              <a:t> </a:t>
            </a:r>
            <a:r>
              <a:rPr spc="-20" dirty="0"/>
              <a:t>s</a:t>
            </a:r>
            <a:r>
              <a:rPr spc="-25" dirty="0"/>
              <a:t>ay</a:t>
            </a:r>
            <a:r>
              <a:rPr spc="-20" dirty="0"/>
              <a:t>s</a:t>
            </a:r>
            <a:r>
              <a:rPr spc="-5" dirty="0"/>
              <a:t> </a:t>
            </a:r>
            <a:r>
              <a:rPr spc="-25" dirty="0"/>
              <a:t>Do</a:t>
            </a:r>
            <a:r>
              <a:rPr spc="-20" dirty="0"/>
              <a:t>n</a:t>
            </a:r>
            <a:r>
              <a:rPr spc="-5" dirty="0"/>
              <a:t> </a:t>
            </a:r>
            <a:r>
              <a:rPr spc="-20" dirty="0"/>
              <a:t>Schierlin</a:t>
            </a:r>
            <a:r>
              <a:rPr spc="-15" dirty="0"/>
              <a:t>g,</a:t>
            </a:r>
            <a:r>
              <a:rPr dirty="0"/>
              <a:t> </a:t>
            </a:r>
            <a:r>
              <a:rPr spc="-20" dirty="0"/>
              <a:t>a</a:t>
            </a:r>
            <a:r>
              <a:rPr spc="-5" dirty="0"/>
              <a:t> </a:t>
            </a:r>
            <a:r>
              <a:rPr spc="-25" dirty="0"/>
              <a:t>professo</a:t>
            </a:r>
            <a:r>
              <a:rPr spc="-15" dirty="0"/>
              <a:t>r </a:t>
            </a:r>
            <a:r>
              <a:rPr spc="-25" dirty="0"/>
              <a:t>a</a:t>
            </a:r>
            <a:r>
              <a:rPr spc="-10" dirty="0"/>
              <a:t>t </a:t>
            </a:r>
            <a:r>
              <a:rPr spc="-25" dirty="0"/>
              <a:t>Regi</a:t>
            </a:r>
            <a:r>
              <a:rPr spc="-20" dirty="0"/>
              <a:t>s</a:t>
            </a:r>
            <a:r>
              <a:rPr spc="-5" dirty="0"/>
              <a:t> </a:t>
            </a:r>
            <a:r>
              <a:rPr spc="-20" dirty="0"/>
              <a:t>University</a:t>
            </a:r>
            <a:r>
              <a:rPr spc="-10" dirty="0"/>
              <a:t>.</a:t>
            </a:r>
            <a:r>
              <a:rPr dirty="0"/>
              <a:t>	</a:t>
            </a:r>
            <a:r>
              <a:rPr spc="-20" dirty="0"/>
              <a:t>Giving</a:t>
            </a:r>
            <a:r>
              <a:rPr spc="-5" dirty="0"/>
              <a:t> </a:t>
            </a:r>
            <a:r>
              <a:rPr spc="-20" dirty="0"/>
              <a:t>others information</a:t>
            </a:r>
            <a:r>
              <a:rPr spc="-10" dirty="0"/>
              <a:t> </a:t>
            </a:r>
            <a:r>
              <a:rPr spc="-25" dirty="0"/>
              <a:t>s</a:t>
            </a:r>
            <a:r>
              <a:rPr spc="-20" dirty="0"/>
              <a:t>o</a:t>
            </a:r>
            <a:r>
              <a:rPr spc="-5" dirty="0"/>
              <a:t> </a:t>
            </a:r>
            <a:r>
              <a:rPr spc="-20" dirty="0"/>
              <a:t>they</a:t>
            </a:r>
            <a:r>
              <a:rPr spc="-5" dirty="0"/>
              <a:t> </a:t>
            </a:r>
            <a:r>
              <a:rPr spc="-25" dirty="0"/>
              <a:t>ca</a:t>
            </a:r>
            <a:r>
              <a:rPr spc="-20" dirty="0"/>
              <a:t>n</a:t>
            </a:r>
            <a:r>
              <a:rPr spc="-10" dirty="0"/>
              <a:t> </a:t>
            </a:r>
            <a:r>
              <a:rPr spc="-30" dirty="0"/>
              <a:t>m</a:t>
            </a:r>
            <a:r>
              <a:rPr spc="-25" dirty="0"/>
              <a:t>ak</a:t>
            </a:r>
            <a:r>
              <a:rPr spc="-20" dirty="0"/>
              <a:t>e</a:t>
            </a:r>
            <a:r>
              <a:rPr spc="-10" dirty="0"/>
              <a:t> </a:t>
            </a:r>
            <a:r>
              <a:rPr spc="-20" dirty="0"/>
              <a:t>the</a:t>
            </a:r>
            <a:r>
              <a:rPr spc="-5" dirty="0"/>
              <a:t> </a:t>
            </a:r>
            <a:r>
              <a:rPr spc="-25" dirty="0"/>
              <a:t>best</a:t>
            </a:r>
            <a:r>
              <a:rPr spc="-20" dirty="0"/>
              <a:t> choice</a:t>
            </a:r>
            <a:r>
              <a:rPr spc="-5" dirty="0"/>
              <a:t> </a:t>
            </a:r>
            <a:r>
              <a:rPr spc="-20" dirty="0"/>
              <a:t>fo</a:t>
            </a:r>
            <a:r>
              <a:rPr spc="-15" dirty="0"/>
              <a:t>r</a:t>
            </a:r>
            <a:r>
              <a:rPr spc="-5" dirty="0"/>
              <a:t> </a:t>
            </a:r>
            <a:r>
              <a:rPr spc="-25" dirty="0"/>
              <a:t>themselve</a:t>
            </a:r>
            <a:r>
              <a:rPr spc="-20" dirty="0"/>
              <a:t>s</a:t>
            </a:r>
            <a:r>
              <a:rPr spc="-5" dirty="0"/>
              <a:t> </a:t>
            </a:r>
            <a:r>
              <a:rPr spc="-15" dirty="0"/>
              <a:t>i</a:t>
            </a:r>
            <a:r>
              <a:rPr spc="-20" dirty="0"/>
              <a:t>s</a:t>
            </a:r>
            <a:r>
              <a:rPr spc="-5" dirty="0"/>
              <a:t> </a:t>
            </a:r>
            <a:r>
              <a:rPr spc="-20" dirty="0"/>
              <a:t>generally</a:t>
            </a:r>
            <a:r>
              <a:rPr spc="-5" dirty="0"/>
              <a:t> </a:t>
            </a:r>
            <a:r>
              <a:rPr spc="-20" dirty="0"/>
              <a:t>the</a:t>
            </a:r>
            <a:r>
              <a:rPr spc="-5" dirty="0"/>
              <a:t> </a:t>
            </a:r>
            <a:r>
              <a:rPr spc="-25" dirty="0"/>
              <a:t>best</a:t>
            </a:r>
            <a:r>
              <a:rPr spc="-20" dirty="0"/>
              <a:t> option</a:t>
            </a:r>
            <a:r>
              <a:rPr spc="-10" dirty="0"/>
              <a:t>, </a:t>
            </a:r>
            <a:r>
              <a:rPr spc="-20" dirty="0"/>
              <a:t>Schierling</a:t>
            </a:r>
            <a:r>
              <a:rPr dirty="0"/>
              <a:t> </a:t>
            </a:r>
            <a:r>
              <a:rPr spc="-20" dirty="0"/>
              <a:t>explain</a:t>
            </a:r>
            <a:r>
              <a:rPr spc="-5" dirty="0"/>
              <a:t>s</a:t>
            </a:r>
            <a:r>
              <a:rPr spc="-10" dirty="0"/>
              <a:t>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/>
          <a:p>
            <a:pPr marL="1563370">
              <a:lnSpc>
                <a:spcPct val="100000"/>
              </a:lnSpc>
            </a:pPr>
            <a:r>
              <a:rPr spc="-20" dirty="0"/>
              <a:t>Ethics</a:t>
            </a:r>
            <a:r>
              <a:rPr spc="-5" dirty="0"/>
              <a:t> </a:t>
            </a:r>
            <a:r>
              <a:rPr spc="-25" dirty="0"/>
              <a:t>Quiz</a:t>
            </a:r>
            <a:r>
              <a:rPr spc="10" dirty="0"/>
              <a:t> </a:t>
            </a:r>
            <a:r>
              <a:rPr spc="-25" dirty="0"/>
              <a:t>#</a:t>
            </a:r>
            <a:r>
              <a:rPr dirty="0"/>
              <a:t> </a:t>
            </a:r>
            <a:r>
              <a:rPr spc="-25" dirty="0"/>
              <a:t>7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93139" y="2156791"/>
            <a:ext cx="7019925" cy="3260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0" dirty="0">
                <a:latin typeface="Arial"/>
                <a:cs typeface="Arial"/>
              </a:rPr>
              <a:t>“Fired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Co-worke</a:t>
            </a:r>
            <a:r>
              <a:rPr sz="3200" spc="-15" dirty="0">
                <a:latin typeface="Arial"/>
                <a:cs typeface="Arial"/>
              </a:rPr>
              <a:t>r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Frien</a:t>
            </a:r>
            <a:r>
              <a:rPr sz="3200" spc="-15" dirty="0">
                <a:latin typeface="Arial"/>
                <a:cs typeface="Arial"/>
              </a:rPr>
              <a:t>d” </a:t>
            </a:r>
            <a:r>
              <a:rPr sz="3200" spc="-20" dirty="0">
                <a:latin typeface="Arial"/>
                <a:cs typeface="Arial"/>
              </a:rPr>
              <a:t>Case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0" dirty="0">
                <a:latin typeface="Arial"/>
                <a:cs typeface="Arial"/>
              </a:rPr>
              <a:t>T</a:t>
            </a:r>
            <a:r>
              <a:rPr sz="3200" spc="-25" dirty="0">
                <a:latin typeface="Arial"/>
                <a:cs typeface="Arial"/>
              </a:rPr>
              <a:t>h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corre</a:t>
            </a:r>
            <a:r>
              <a:rPr sz="3200" spc="-15" dirty="0">
                <a:latin typeface="Arial"/>
                <a:cs typeface="Arial"/>
              </a:rPr>
              <a:t>ct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answer</a:t>
            </a:r>
            <a:r>
              <a:rPr sz="3200" spc="-10" dirty="0">
                <a:latin typeface="Arial"/>
                <a:cs typeface="Arial"/>
              </a:rPr>
              <a:t>: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B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Yes</a:t>
            </a:r>
            <a:r>
              <a:rPr sz="3200" spc="-10" dirty="0">
                <a:latin typeface="Arial"/>
                <a:cs typeface="Arial"/>
              </a:rPr>
              <a:t>, </a:t>
            </a:r>
            <a:r>
              <a:rPr sz="3200" spc="-25" dirty="0">
                <a:latin typeface="Arial"/>
                <a:cs typeface="Arial"/>
              </a:rPr>
              <a:t>bu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5" dirty="0">
                <a:latin typeface="Arial"/>
                <a:cs typeface="Arial"/>
              </a:rPr>
              <a:t>yo</a:t>
            </a:r>
            <a:r>
              <a:rPr sz="3200" spc="-20" dirty="0">
                <a:latin typeface="Arial"/>
                <a:cs typeface="Arial"/>
              </a:rPr>
              <a:t>u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as</a:t>
            </a:r>
            <a:r>
              <a:rPr sz="3200" spc="-20" dirty="0">
                <a:latin typeface="Arial"/>
                <a:cs typeface="Arial"/>
              </a:rPr>
              <a:t>k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10" dirty="0">
                <a:latin typeface="Arial"/>
                <a:cs typeface="Arial"/>
              </a:rPr>
              <a:t>f </a:t>
            </a:r>
            <a:r>
              <a:rPr sz="3200" spc="-25" dirty="0">
                <a:latin typeface="Arial"/>
                <a:cs typeface="Arial"/>
              </a:rPr>
              <a:t>yo</a:t>
            </a:r>
            <a:r>
              <a:rPr sz="3200" spc="-20" dirty="0">
                <a:latin typeface="Arial"/>
                <a:cs typeface="Arial"/>
              </a:rPr>
              <a:t>u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ca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30" dirty="0">
                <a:latin typeface="Arial"/>
                <a:cs typeface="Arial"/>
              </a:rPr>
              <a:t>mee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5" dirty="0">
                <a:latin typeface="Arial"/>
                <a:cs typeface="Arial"/>
              </a:rPr>
              <a:t>a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0" dirty="0">
                <a:latin typeface="Arial"/>
                <a:cs typeface="Arial"/>
              </a:rPr>
              <a:t>a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differen</a:t>
            </a:r>
            <a:r>
              <a:rPr sz="3200" spc="-10" dirty="0">
                <a:latin typeface="Arial"/>
                <a:cs typeface="Arial"/>
              </a:rPr>
              <a:t>t </a:t>
            </a:r>
            <a:r>
              <a:rPr sz="3200" spc="-20" dirty="0">
                <a:latin typeface="Arial"/>
                <a:cs typeface="Arial"/>
              </a:rPr>
              <a:t>location.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/>
          <a:p>
            <a:pPr marL="1563370">
              <a:lnSpc>
                <a:spcPct val="100000"/>
              </a:lnSpc>
            </a:pPr>
            <a:r>
              <a:rPr spc="-20" dirty="0"/>
              <a:t>Ethics</a:t>
            </a:r>
            <a:r>
              <a:rPr spc="-5" dirty="0"/>
              <a:t> </a:t>
            </a:r>
            <a:r>
              <a:rPr spc="-25" dirty="0"/>
              <a:t>Quiz</a:t>
            </a:r>
            <a:r>
              <a:rPr spc="10" dirty="0"/>
              <a:t> </a:t>
            </a:r>
            <a:r>
              <a:rPr spc="-25" dirty="0"/>
              <a:t>#</a:t>
            </a:r>
            <a:r>
              <a:rPr dirty="0"/>
              <a:t> </a:t>
            </a:r>
            <a:r>
              <a:rPr spc="-25" dirty="0"/>
              <a:t>7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2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93139" y="2148014"/>
            <a:ext cx="8033384" cy="4222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Sacrificing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your career for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 friend is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probably more than he or she would ask of you. And yet, shutting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someone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out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completely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is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probably more extreme than necessary unless their reason for being fired makes them unacceptable </a:t>
            </a:r>
            <a:r>
              <a:rPr sz="2800" spc="-5" dirty="0">
                <a:latin typeface="Arial"/>
                <a:cs typeface="Arial"/>
              </a:rPr>
              <a:t>a</a:t>
            </a:r>
            <a:r>
              <a:rPr sz="2800" dirty="0">
                <a:latin typeface="Arial"/>
                <a:cs typeface="Arial"/>
              </a:rPr>
              <a:t>s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friend.</a:t>
            </a:r>
            <a:r>
              <a:rPr sz="2800" spc="-5" dirty="0">
                <a:latin typeface="Arial"/>
                <a:cs typeface="Arial"/>
              </a:rPr>
              <a:t> T</a:t>
            </a:r>
            <a:r>
              <a:rPr sz="2800" dirty="0">
                <a:latin typeface="Arial"/>
                <a:cs typeface="Arial"/>
              </a:rPr>
              <a:t>rying to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find a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middle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ground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can save the friendship and the job. "When an employee is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labeled</a:t>
            </a:r>
            <a:r>
              <a:rPr sz="2800" spc="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as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lose</a:t>
            </a:r>
            <a:r>
              <a:rPr sz="2800" spc="10" dirty="0">
                <a:latin typeface="Arial"/>
                <a:cs typeface="Arial"/>
              </a:rPr>
              <a:t>r</a:t>
            </a:r>
            <a:r>
              <a:rPr sz="2800" dirty="0">
                <a:latin typeface="Arial"/>
                <a:cs typeface="Arial"/>
              </a:rPr>
              <a:t>,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if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you</a:t>
            </a:r>
            <a:r>
              <a:rPr sz="2800" spc="-5" dirty="0">
                <a:latin typeface="Arial"/>
                <a:cs typeface="Arial"/>
              </a:rPr>
              <a:t> w</a:t>
            </a:r>
            <a:r>
              <a:rPr sz="2800" dirty="0">
                <a:latin typeface="Arial"/>
                <a:cs typeface="Arial"/>
              </a:rPr>
              <a:t>ant to move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up,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you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do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not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associate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with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that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person," Schierling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admits.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/>
          <a:p>
            <a:pPr marL="1640839">
              <a:lnSpc>
                <a:spcPct val="100000"/>
              </a:lnSpc>
            </a:pPr>
            <a:r>
              <a:rPr spc="-20" dirty="0"/>
              <a:t>Ethics</a:t>
            </a:r>
            <a:r>
              <a:rPr spc="-5" dirty="0"/>
              <a:t> </a:t>
            </a:r>
            <a:r>
              <a:rPr spc="-25" dirty="0"/>
              <a:t>Quiz</a:t>
            </a:r>
            <a:r>
              <a:rPr spc="10" dirty="0"/>
              <a:t> </a:t>
            </a:r>
            <a:r>
              <a:rPr spc="-25" dirty="0"/>
              <a:t>#8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93139" y="2156791"/>
            <a:ext cx="7899400" cy="3747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“Pres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Release</a:t>
            </a:r>
            <a:r>
              <a:rPr sz="3200" spc="-15" dirty="0">
                <a:latin typeface="Arial"/>
                <a:cs typeface="Arial"/>
              </a:rPr>
              <a:t>”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Case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0" dirty="0">
                <a:latin typeface="Arial"/>
                <a:cs typeface="Arial"/>
              </a:rPr>
              <a:t>T</a:t>
            </a:r>
            <a:r>
              <a:rPr sz="3200" spc="-25" dirty="0">
                <a:latin typeface="Arial"/>
                <a:cs typeface="Arial"/>
              </a:rPr>
              <a:t>h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corre</a:t>
            </a:r>
            <a:r>
              <a:rPr sz="3200" spc="-15" dirty="0">
                <a:latin typeface="Arial"/>
                <a:cs typeface="Arial"/>
              </a:rPr>
              <a:t>ct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answer</a:t>
            </a:r>
            <a:r>
              <a:rPr sz="3200" spc="-10" dirty="0">
                <a:latin typeface="Arial"/>
                <a:cs typeface="Arial"/>
              </a:rPr>
              <a:t>: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B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 dirty="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10" dirty="0">
                <a:latin typeface="Arial"/>
                <a:cs typeface="Arial"/>
              </a:rPr>
              <a:t>I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write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mor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mildly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enthusiastic</a:t>
            </a:r>
            <a:r>
              <a:rPr sz="3200" spc="-10" dirty="0">
                <a:latin typeface="Arial"/>
                <a:cs typeface="Arial"/>
              </a:rPr>
              <a:t>,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but</a:t>
            </a:r>
            <a:r>
              <a:rPr sz="3200" spc="-25" dirty="0">
                <a:latin typeface="Arial"/>
                <a:cs typeface="Arial"/>
              </a:rPr>
              <a:t> hones</a:t>
            </a:r>
            <a:r>
              <a:rPr sz="3200" spc="-10" dirty="0">
                <a:latin typeface="Arial"/>
                <a:cs typeface="Arial"/>
              </a:rPr>
              <a:t>t,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release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than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I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woul</a:t>
            </a:r>
            <a:r>
              <a:rPr sz="3200" spc="-20" dirty="0">
                <a:latin typeface="Arial"/>
                <a:cs typeface="Arial"/>
              </a:rPr>
              <a:t>d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10" dirty="0">
                <a:latin typeface="Arial"/>
                <a:cs typeface="Arial"/>
              </a:rPr>
              <a:t>f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product wer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perfect.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/>
          <a:p>
            <a:pPr marL="1563370">
              <a:lnSpc>
                <a:spcPct val="100000"/>
              </a:lnSpc>
            </a:pPr>
            <a:r>
              <a:rPr spc="-20" dirty="0"/>
              <a:t>Ethics</a:t>
            </a:r>
            <a:r>
              <a:rPr spc="-5" dirty="0"/>
              <a:t> </a:t>
            </a:r>
            <a:r>
              <a:rPr spc="-25" dirty="0"/>
              <a:t>Quiz</a:t>
            </a:r>
            <a:r>
              <a:rPr spc="10" dirty="0"/>
              <a:t> </a:t>
            </a:r>
            <a:r>
              <a:rPr spc="-25" dirty="0"/>
              <a:t>#</a:t>
            </a:r>
            <a:r>
              <a:rPr dirty="0"/>
              <a:t> </a:t>
            </a:r>
            <a:r>
              <a:rPr spc="-25" dirty="0"/>
              <a:t>8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2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93139" y="2148014"/>
            <a:ext cx="7973059" cy="4222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People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in public relations must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toe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line between talking positively about a company and lying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outright.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Since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it's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understood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that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press release is going to put a positive spin on any topic,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it's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not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expected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to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fully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frank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about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the flaws.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O</a:t>
            </a:r>
            <a:r>
              <a:rPr sz="2800" dirty="0">
                <a:latin typeface="Arial"/>
                <a:cs typeface="Arial"/>
              </a:rPr>
              <a:t>n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other hand, a major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disaster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can sometimes be mitigated by an honest and upfront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handling</a:t>
            </a:r>
            <a:r>
              <a:rPr sz="2800" spc="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of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issue</a:t>
            </a:r>
            <a:r>
              <a:rPr sz="2800" spc="-5" dirty="0">
                <a:latin typeface="Arial"/>
                <a:cs typeface="Arial"/>
              </a:rPr>
              <a:t> w</a:t>
            </a:r>
            <a:r>
              <a:rPr sz="2800" dirty="0">
                <a:latin typeface="Arial"/>
                <a:cs typeface="Arial"/>
              </a:rPr>
              <a:t>ith the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pres</a:t>
            </a:r>
            <a:r>
              <a:rPr sz="2800" spc="5" dirty="0">
                <a:latin typeface="Arial"/>
                <a:cs typeface="Arial"/>
              </a:rPr>
              <a:t>s</a:t>
            </a:r>
            <a:r>
              <a:rPr sz="2800" dirty="0">
                <a:latin typeface="Arial"/>
                <a:cs typeface="Arial"/>
              </a:rPr>
              <a:t>. "Ultimately,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you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have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to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answer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to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yourself," says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Schierling.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/>
          <a:p>
            <a:pPr marL="1563370">
              <a:lnSpc>
                <a:spcPct val="100000"/>
              </a:lnSpc>
            </a:pPr>
            <a:r>
              <a:rPr spc="-20" dirty="0"/>
              <a:t>Ethics</a:t>
            </a:r>
            <a:r>
              <a:rPr spc="-5" dirty="0"/>
              <a:t> </a:t>
            </a:r>
            <a:r>
              <a:rPr spc="-25" dirty="0"/>
              <a:t>Quiz</a:t>
            </a:r>
            <a:r>
              <a:rPr spc="10" dirty="0"/>
              <a:t> </a:t>
            </a:r>
            <a:r>
              <a:rPr spc="-25" dirty="0"/>
              <a:t>#</a:t>
            </a:r>
            <a:r>
              <a:rPr dirty="0"/>
              <a:t> </a:t>
            </a:r>
            <a:r>
              <a:rPr spc="-25" dirty="0"/>
              <a:t>9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93139" y="2156791"/>
            <a:ext cx="7289165" cy="3260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0" dirty="0">
                <a:latin typeface="Arial"/>
                <a:cs typeface="Arial"/>
              </a:rPr>
              <a:t>““Presidentia</a:t>
            </a:r>
            <a:r>
              <a:rPr sz="3200" spc="-10" dirty="0">
                <a:latin typeface="Arial"/>
                <a:cs typeface="Arial"/>
              </a:rPr>
              <a:t>l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Reques</a:t>
            </a:r>
            <a:r>
              <a:rPr sz="3200" spc="-10" dirty="0">
                <a:latin typeface="Arial"/>
                <a:cs typeface="Arial"/>
              </a:rPr>
              <a:t>t”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Case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  <a:tab pos="4164329" algn="l"/>
              </a:tabLst>
            </a:pPr>
            <a:r>
              <a:rPr sz="3200" spc="-20" dirty="0">
                <a:latin typeface="Arial"/>
                <a:cs typeface="Arial"/>
              </a:rPr>
              <a:t>T</a:t>
            </a:r>
            <a:r>
              <a:rPr sz="3200" spc="-25" dirty="0">
                <a:latin typeface="Arial"/>
                <a:cs typeface="Arial"/>
              </a:rPr>
              <a:t>h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corre</a:t>
            </a:r>
            <a:r>
              <a:rPr sz="3200" spc="-15" dirty="0">
                <a:latin typeface="Arial"/>
                <a:cs typeface="Arial"/>
              </a:rPr>
              <a:t>ct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answer</a:t>
            </a:r>
            <a:r>
              <a:rPr sz="3200" spc="-10" dirty="0">
                <a:latin typeface="Arial"/>
                <a:cs typeface="Arial"/>
              </a:rPr>
              <a:t>:</a:t>
            </a:r>
            <a:r>
              <a:rPr sz="3200" dirty="0">
                <a:latin typeface="Arial"/>
                <a:cs typeface="Arial"/>
              </a:rPr>
              <a:t>	</a:t>
            </a:r>
            <a:r>
              <a:rPr sz="3200" spc="-25" dirty="0">
                <a:latin typeface="Arial"/>
                <a:cs typeface="Arial"/>
              </a:rPr>
              <a:t>C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No</a:t>
            </a:r>
            <a:r>
              <a:rPr sz="3200" spc="-10" dirty="0">
                <a:latin typeface="Arial"/>
                <a:cs typeface="Arial"/>
              </a:rPr>
              <a:t>,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on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smal</a:t>
            </a:r>
            <a:r>
              <a:rPr sz="3200" spc="-10" dirty="0">
                <a:latin typeface="Arial"/>
                <a:cs typeface="Arial"/>
              </a:rPr>
              <a:t>l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thing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ca</a:t>
            </a:r>
            <a:r>
              <a:rPr sz="3200" spc="-20" dirty="0">
                <a:latin typeface="Arial"/>
                <a:cs typeface="Arial"/>
              </a:rPr>
              <a:t>n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turn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into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many smal</a:t>
            </a:r>
            <a:r>
              <a:rPr sz="3200" spc="-10" dirty="0">
                <a:latin typeface="Arial"/>
                <a:cs typeface="Arial"/>
              </a:rPr>
              <a:t>l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thin</a:t>
            </a:r>
            <a:r>
              <a:rPr sz="3200" spc="-25" dirty="0">
                <a:latin typeface="Arial"/>
                <a:cs typeface="Arial"/>
              </a:rPr>
              <a:t>g</a:t>
            </a:r>
            <a:r>
              <a:rPr sz="3200" spc="-15" dirty="0">
                <a:latin typeface="Arial"/>
                <a:cs typeface="Arial"/>
              </a:rPr>
              <a:t>s,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whic</a:t>
            </a:r>
            <a:r>
              <a:rPr sz="3200" spc="-20" dirty="0">
                <a:latin typeface="Arial"/>
                <a:cs typeface="Arial"/>
              </a:rPr>
              <a:t>h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a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b</a:t>
            </a:r>
            <a:r>
              <a:rPr sz="3200" spc="-15" dirty="0">
                <a:latin typeface="Arial"/>
                <a:cs typeface="Arial"/>
              </a:rPr>
              <a:t>ig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deal.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/>
          <a:p>
            <a:pPr marL="1563370">
              <a:lnSpc>
                <a:spcPct val="100000"/>
              </a:lnSpc>
            </a:pPr>
            <a:r>
              <a:rPr spc="-20" dirty="0"/>
              <a:t>Ethics</a:t>
            </a:r>
            <a:r>
              <a:rPr spc="-5" dirty="0"/>
              <a:t> </a:t>
            </a:r>
            <a:r>
              <a:rPr spc="-25" dirty="0"/>
              <a:t>Quiz</a:t>
            </a:r>
            <a:r>
              <a:rPr spc="10" dirty="0"/>
              <a:t> </a:t>
            </a:r>
            <a:r>
              <a:rPr spc="-25" dirty="0"/>
              <a:t>#</a:t>
            </a:r>
            <a:r>
              <a:rPr dirty="0"/>
              <a:t> </a:t>
            </a:r>
            <a:r>
              <a:rPr spc="-25" dirty="0"/>
              <a:t>9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2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93139" y="2148014"/>
            <a:ext cx="7809230" cy="4222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According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to</a:t>
            </a:r>
            <a:r>
              <a:rPr sz="2800" spc="-5" dirty="0">
                <a:latin typeface="Arial"/>
                <a:cs typeface="Arial"/>
              </a:rPr>
              <a:t> S</a:t>
            </a:r>
            <a:r>
              <a:rPr sz="2800" dirty="0">
                <a:latin typeface="Arial"/>
                <a:cs typeface="Arial"/>
              </a:rPr>
              <a:t>chierling, starting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down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this slippery slope can be a dangerous thing because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it's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hard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to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know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when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to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stop.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"Crime seldom starts</a:t>
            </a:r>
            <a:r>
              <a:rPr sz="2800" spc="-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on a big issue. If you're willing to lie once, the odds are the second time's easier than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first.</a:t>
            </a:r>
            <a:r>
              <a:rPr sz="2800" spc="-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If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yo</a:t>
            </a:r>
            <a:r>
              <a:rPr sz="2800" spc="10" dirty="0">
                <a:latin typeface="Arial"/>
                <a:cs typeface="Arial"/>
              </a:rPr>
              <a:t>u</a:t>
            </a:r>
            <a:r>
              <a:rPr sz="2800" spc="-5" dirty="0">
                <a:latin typeface="Arial"/>
                <a:cs typeface="Arial"/>
              </a:rPr>
              <a:t>'</a:t>
            </a:r>
            <a:r>
              <a:rPr sz="2800" dirty="0">
                <a:latin typeface="Arial"/>
                <a:cs typeface="Arial"/>
              </a:rPr>
              <a:t>re able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to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do it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</a:t>
            </a:r>
            <a:r>
              <a:rPr sz="2800" spc="-5" dirty="0">
                <a:latin typeface="Arial"/>
                <a:cs typeface="Arial"/>
              </a:rPr>
              <a:t>w</a:t>
            </a:r>
            <a:r>
              <a:rPr sz="2800" dirty="0">
                <a:latin typeface="Arial"/>
                <a:cs typeface="Arial"/>
              </a:rPr>
              <a:t>ice,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then you're able to do it a third time," he says.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Kerns agrees: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"When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we talk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to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white collar criminals in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jail,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they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say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they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made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these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incremental decisions."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/>
          <a:p>
            <a:pPr marL="1407795">
              <a:lnSpc>
                <a:spcPct val="100000"/>
              </a:lnSpc>
            </a:pPr>
            <a:r>
              <a:rPr spc="-20" dirty="0"/>
              <a:t>Ethics</a:t>
            </a:r>
            <a:r>
              <a:rPr spc="-5" dirty="0"/>
              <a:t> </a:t>
            </a:r>
            <a:r>
              <a:rPr spc="-25" dirty="0"/>
              <a:t>Quiz</a:t>
            </a:r>
            <a:r>
              <a:rPr spc="10" dirty="0"/>
              <a:t> </a:t>
            </a:r>
            <a:r>
              <a:rPr spc="-25" dirty="0"/>
              <a:t>#</a:t>
            </a:r>
            <a:r>
              <a:rPr dirty="0"/>
              <a:t> </a:t>
            </a:r>
            <a:r>
              <a:rPr spc="-25" dirty="0"/>
              <a:t>10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93139" y="2156791"/>
            <a:ext cx="6106795" cy="2772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0" dirty="0">
                <a:latin typeface="Arial"/>
                <a:cs typeface="Arial"/>
              </a:rPr>
              <a:t>“Adulterous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30" dirty="0">
                <a:latin typeface="Arial"/>
                <a:cs typeface="Arial"/>
              </a:rPr>
              <a:t>C</a:t>
            </a:r>
            <a:r>
              <a:rPr sz="3200" spc="-20" dirty="0">
                <a:latin typeface="Arial"/>
                <a:cs typeface="Arial"/>
              </a:rPr>
              <a:t>o</a:t>
            </a:r>
            <a:r>
              <a:rPr sz="3200" spc="-25" dirty="0">
                <a:latin typeface="Arial"/>
                <a:cs typeface="Arial"/>
              </a:rPr>
              <a:t>-worke</a:t>
            </a:r>
            <a:r>
              <a:rPr sz="3200" spc="-15" dirty="0">
                <a:latin typeface="Arial"/>
                <a:cs typeface="Arial"/>
              </a:rPr>
              <a:t>r”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Case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0" dirty="0">
                <a:latin typeface="Arial"/>
                <a:cs typeface="Arial"/>
              </a:rPr>
              <a:t>T</a:t>
            </a:r>
            <a:r>
              <a:rPr sz="3200" spc="-25" dirty="0">
                <a:latin typeface="Arial"/>
                <a:cs typeface="Arial"/>
              </a:rPr>
              <a:t>h</a:t>
            </a:r>
            <a:r>
              <a:rPr sz="3200" spc="-20" dirty="0">
                <a:latin typeface="Arial"/>
                <a:cs typeface="Arial"/>
              </a:rPr>
              <a:t>e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corre</a:t>
            </a:r>
            <a:r>
              <a:rPr sz="3200" spc="-15" dirty="0">
                <a:latin typeface="Arial"/>
                <a:cs typeface="Arial"/>
              </a:rPr>
              <a:t>ct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answer</a:t>
            </a:r>
            <a:r>
              <a:rPr sz="3200" spc="-10" dirty="0">
                <a:latin typeface="Arial"/>
                <a:cs typeface="Arial"/>
              </a:rPr>
              <a:t>: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A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8"/>
              </a:spcBef>
              <a:buFont typeface="Arial"/>
              <a:buChar char="•"/>
            </a:pPr>
            <a:endParaRPr sz="4650" dirty="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3200" spc="-25" dirty="0">
                <a:latin typeface="Arial"/>
                <a:cs typeface="Arial"/>
              </a:rPr>
              <a:t>No</a:t>
            </a:r>
            <a:r>
              <a:rPr sz="3200" spc="-10" dirty="0">
                <a:latin typeface="Arial"/>
                <a:cs typeface="Arial"/>
              </a:rPr>
              <a:t>,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what's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5" dirty="0">
                <a:latin typeface="Arial"/>
                <a:cs typeface="Arial"/>
              </a:rPr>
              <a:t>persona</a:t>
            </a:r>
            <a:r>
              <a:rPr sz="3200" spc="-10" dirty="0">
                <a:latin typeface="Arial"/>
                <a:cs typeface="Arial"/>
              </a:rPr>
              <a:t>l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i</a:t>
            </a:r>
            <a:r>
              <a:rPr sz="3200" spc="-20" dirty="0">
                <a:latin typeface="Arial"/>
                <a:cs typeface="Arial"/>
              </a:rPr>
              <a:t>s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personal.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70397" rIns="0" bIns="0" rtlCol="0">
            <a:spAutoFit/>
          </a:bodyPr>
          <a:lstStyle/>
          <a:p>
            <a:pPr marL="1407795">
              <a:lnSpc>
                <a:spcPct val="100000"/>
              </a:lnSpc>
            </a:pPr>
            <a:r>
              <a:rPr spc="-20" dirty="0"/>
              <a:t>Ethics</a:t>
            </a:r>
            <a:r>
              <a:rPr spc="-5" dirty="0"/>
              <a:t> </a:t>
            </a:r>
            <a:r>
              <a:rPr spc="-25" dirty="0"/>
              <a:t>Quiz</a:t>
            </a:r>
            <a:r>
              <a:rPr spc="10" dirty="0"/>
              <a:t> </a:t>
            </a:r>
            <a:r>
              <a:rPr spc="-25" dirty="0"/>
              <a:t>#</a:t>
            </a:r>
            <a:r>
              <a:rPr dirty="0"/>
              <a:t> </a:t>
            </a:r>
            <a:r>
              <a:rPr spc="-25" dirty="0"/>
              <a:t>10</a:t>
            </a:r>
          </a:p>
        </p:txBody>
      </p:sp>
      <p:sp>
        <p:nvSpPr>
          <p:cNvPr id="4" name="object 4"/>
          <p:cNvSpPr/>
          <p:nvPr/>
        </p:nvSpPr>
        <p:spPr>
          <a:xfrm>
            <a:off x="457200" y="2414777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1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0" y="5352288"/>
            <a:ext cx="9144000" cy="980440"/>
          </a:xfrm>
          <a:custGeom>
            <a:avLst/>
            <a:gdLst/>
            <a:ahLst/>
            <a:cxnLst/>
            <a:rect l="l" t="t" r="r" b="b"/>
            <a:pathLst>
              <a:path w="9144000" h="980439">
                <a:moveTo>
                  <a:pt x="0" y="0"/>
                </a:moveTo>
                <a:lnTo>
                  <a:pt x="0" y="979932"/>
                </a:lnTo>
                <a:lnTo>
                  <a:pt x="9144000" y="979932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93139" y="2148014"/>
            <a:ext cx="7967980" cy="4222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4965" marR="5080" indent="-342265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If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an employee</a:t>
            </a:r>
            <a:r>
              <a:rPr sz="2800" spc="-5" dirty="0">
                <a:latin typeface="Arial"/>
                <a:cs typeface="Arial"/>
              </a:rPr>
              <a:t>'</a:t>
            </a:r>
            <a:r>
              <a:rPr sz="2800" dirty="0">
                <a:latin typeface="Arial"/>
                <a:cs typeface="Arial"/>
              </a:rPr>
              <a:t>s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off-the-clock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behavior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could affect</a:t>
            </a:r>
            <a:r>
              <a:rPr sz="2800" spc="-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his or her job performance, it's important the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company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know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about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that,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says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Weinstein. However, adultery does not often affect</a:t>
            </a:r>
            <a:r>
              <a:rPr sz="2800" spc="-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job performance.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"It's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quite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possible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to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an adulterer and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an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exc</a:t>
            </a:r>
            <a:r>
              <a:rPr sz="2800" spc="-5" dirty="0">
                <a:latin typeface="Arial"/>
                <a:cs typeface="Arial"/>
              </a:rPr>
              <a:t>e</a:t>
            </a:r>
            <a:r>
              <a:rPr sz="2800" dirty="0">
                <a:latin typeface="Arial"/>
                <a:cs typeface="Arial"/>
              </a:rPr>
              <a:t>llent</a:t>
            </a:r>
            <a:r>
              <a:rPr sz="2800" spc="-5" dirty="0">
                <a:latin typeface="Arial"/>
                <a:cs typeface="Arial"/>
              </a:rPr>
              <a:t> CE</a:t>
            </a:r>
            <a:r>
              <a:rPr sz="2800" dirty="0">
                <a:latin typeface="Arial"/>
                <a:cs typeface="Arial"/>
              </a:rPr>
              <a:t>O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o</a:t>
            </a:r>
            <a:r>
              <a:rPr sz="2800" dirty="0">
                <a:latin typeface="Arial"/>
                <a:cs typeface="Arial"/>
              </a:rPr>
              <a:t>r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spc="5" dirty="0">
                <a:latin typeface="Arial"/>
                <a:cs typeface="Arial"/>
              </a:rPr>
              <a:t>m</a:t>
            </a:r>
            <a:r>
              <a:rPr sz="2800" dirty="0">
                <a:latin typeface="Arial"/>
                <a:cs typeface="Arial"/>
              </a:rPr>
              <a:t>iddle-level manager,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sad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as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that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is,"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says.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But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he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adds that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the best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thing to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do based on personal ethics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may be to speak with the employee about the emotional and health da</a:t>
            </a:r>
            <a:r>
              <a:rPr sz="2800" spc="-5" dirty="0">
                <a:latin typeface="Arial"/>
                <a:cs typeface="Arial"/>
              </a:rPr>
              <a:t>n</a:t>
            </a:r>
            <a:r>
              <a:rPr sz="2800" dirty="0">
                <a:latin typeface="Arial"/>
                <a:cs typeface="Arial"/>
              </a:rPr>
              <a:t>gers to his wife.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3139" y="1045747"/>
            <a:ext cx="8074661" cy="49709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21915">
              <a:lnSpc>
                <a:spcPct val="100000"/>
              </a:lnSpc>
            </a:pPr>
            <a:r>
              <a:rPr sz="4400" spc="-20" dirty="0">
                <a:latin typeface="Arial"/>
                <a:cs typeface="Arial"/>
              </a:rPr>
              <a:t>Ethics</a:t>
            </a:r>
            <a:r>
              <a:rPr sz="4400" spc="-5" dirty="0">
                <a:latin typeface="Arial"/>
                <a:cs typeface="Arial"/>
              </a:rPr>
              <a:t> </a:t>
            </a:r>
            <a:r>
              <a:rPr sz="4400" spc="-25" dirty="0">
                <a:latin typeface="Arial"/>
                <a:cs typeface="Arial"/>
              </a:rPr>
              <a:t>Quiz</a:t>
            </a:r>
            <a:endParaRPr sz="44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659"/>
              </a:spcBef>
              <a:buFont typeface="Arial"/>
              <a:buChar char="•"/>
              <a:tabLst>
                <a:tab pos="355600" algn="l"/>
              </a:tabLst>
            </a:pPr>
            <a:r>
              <a:rPr sz="4400" spc="-25" dirty="0">
                <a:latin typeface="Arial"/>
                <a:cs typeface="Arial"/>
              </a:rPr>
              <a:t>Discussion</a:t>
            </a:r>
            <a:endParaRPr sz="4400" dirty="0">
              <a:latin typeface="Arial"/>
              <a:cs typeface="Arial"/>
            </a:endParaRPr>
          </a:p>
          <a:p>
            <a:pPr lvl="3">
              <a:spcBef>
                <a:spcPts val="32"/>
              </a:spcBef>
              <a:buFont typeface="Arial"/>
              <a:buChar char="•"/>
            </a:pPr>
            <a:r>
              <a:rPr lang="en-US" sz="3600" dirty="0" smtClean="0">
                <a:latin typeface="Times New Roman"/>
                <a:cs typeface="Times New Roman"/>
              </a:rPr>
              <a:t>How did you do?!</a:t>
            </a:r>
          </a:p>
          <a:p>
            <a:pPr lvl="3">
              <a:spcBef>
                <a:spcPts val="32"/>
              </a:spcBef>
            </a:pPr>
            <a:endParaRPr sz="3200" dirty="0">
              <a:latin typeface="Times New Roman"/>
              <a:cs typeface="Times New Roman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lang="en-US" sz="4400" spc="-40" dirty="0" smtClean="0">
                <a:latin typeface="Arial"/>
                <a:cs typeface="Arial"/>
              </a:rPr>
              <a:t>Citation</a:t>
            </a:r>
            <a:endParaRPr lang="en-US" sz="4400" spc="-25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355600" algn="l"/>
              </a:tabLst>
            </a:pPr>
            <a:endParaRPr lang="en-US" sz="4400" spc="-25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355600" algn="l"/>
              </a:tabLst>
            </a:pPr>
            <a:r>
              <a:rPr lang="en-US" sz="2400" dirty="0" smtClean="0">
                <a:latin typeface="Arial"/>
                <a:cs typeface="Arial"/>
                <a:hlinkClick r:id="rId3"/>
              </a:rPr>
              <a:t>http://www.ea.nebraska.gov/PDFs/presentations/BusEthicsQuiz.pdf</a:t>
            </a:r>
            <a:r>
              <a:rPr lang="en-US" sz="2400" dirty="0" smtClean="0">
                <a:latin typeface="Arial"/>
                <a:cs typeface="Arial"/>
              </a:rPr>
              <a:t> viewed on 9/3/15.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</TotalTime>
  <Words>2279</Words>
  <Application>Microsoft Macintosh PowerPoint</Application>
  <PresentationFormat>Custom</PresentationFormat>
  <Paragraphs>181</Paragraphs>
  <Slides>43</Slides>
  <Notes>43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PowerPoint Presentation</vt:lpstr>
      <vt:lpstr>Ethics Quiz: How Ethical Are You?</vt:lpstr>
      <vt:lpstr>Ethics Quiz #1</vt:lpstr>
      <vt:lpstr>Ethics Quiz #1</vt:lpstr>
      <vt:lpstr>Ethics Quiz #2</vt:lpstr>
      <vt:lpstr>Ethics Quiz #2</vt:lpstr>
      <vt:lpstr>Ethics Quiz #3</vt:lpstr>
      <vt:lpstr>Ethics Quiz #3</vt:lpstr>
      <vt:lpstr>Ethics Quiz #4</vt:lpstr>
      <vt:lpstr>Ethics Quiz #4</vt:lpstr>
      <vt:lpstr>Ethics Quiz #5</vt:lpstr>
      <vt:lpstr>Ethics Quiz #5</vt:lpstr>
      <vt:lpstr>Ethics Quiz #6</vt:lpstr>
      <vt:lpstr>Ethics Quiz #6</vt:lpstr>
      <vt:lpstr>Ethics Quiz #7</vt:lpstr>
      <vt:lpstr>Ethics Quiz #7</vt:lpstr>
      <vt:lpstr>Ethics Quiz #8</vt:lpstr>
      <vt:lpstr>Ethics Quiz #8</vt:lpstr>
      <vt:lpstr>Ethics Quiz #9</vt:lpstr>
      <vt:lpstr>Ethics Quiz #9</vt:lpstr>
      <vt:lpstr>Ethics Quiz #10</vt:lpstr>
      <vt:lpstr>Ethics Quiz #10</vt:lpstr>
      <vt:lpstr>Ethics Quiz #1</vt:lpstr>
      <vt:lpstr>Ethics Quiz #1</vt:lpstr>
      <vt:lpstr>Ethics Quiz #2</vt:lpstr>
      <vt:lpstr>Ethics Quiz #2</vt:lpstr>
      <vt:lpstr>Ethics Quiz #3</vt:lpstr>
      <vt:lpstr>Ethics Quiz #3</vt:lpstr>
      <vt:lpstr>Ethics Quiz # 4</vt:lpstr>
      <vt:lpstr>Ethics Quiz # 4</vt:lpstr>
      <vt:lpstr>Ethics Quiz # 5</vt:lpstr>
      <vt:lpstr>Ethics Quiz # 5</vt:lpstr>
      <vt:lpstr>Ethics Quiz # 6</vt:lpstr>
      <vt:lpstr>Ethics Quiz # 6</vt:lpstr>
      <vt:lpstr>Ethics Quiz # 7</vt:lpstr>
      <vt:lpstr>Ethics Quiz # 7</vt:lpstr>
      <vt:lpstr>Ethics Quiz #8</vt:lpstr>
      <vt:lpstr>Ethics Quiz # 8</vt:lpstr>
      <vt:lpstr>Ethics Quiz # 9</vt:lpstr>
      <vt:lpstr>Ethics Quiz # 9</vt:lpstr>
      <vt:lpstr>Ethics Quiz # 10</vt:lpstr>
      <vt:lpstr>Ethics Quiz # 10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</dc:title>
  <dc:creator>Darcy Beery</dc:creator>
  <cp:lastModifiedBy>Information Technology</cp:lastModifiedBy>
  <cp:revision>32</cp:revision>
  <cp:lastPrinted>2015-09-03T19:35:55Z</cp:lastPrinted>
  <dcterms:created xsi:type="dcterms:W3CDTF">2015-09-03T13:06:25Z</dcterms:created>
  <dcterms:modified xsi:type="dcterms:W3CDTF">2016-09-15T18:29:17Z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2010-11-08T00:00:00Z</vt:filetime>
  </property>
  <property fmtid="{D5CDD505-2E9C-101B-9397-08002B2CF9AE}" pid="3" name="LastSaved">
    <vt:filetime>2015-09-03T00:00:00Z</vt:filetime>
  </property>
</Properties>
</file>